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12192000"/>
  <p:embeddedFontLst>
    <p:embeddedFont>
      <p:font typeface="MiSans" panose="020B0604020202020204" charset="-122"/>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7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3434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m0.png"/>
          <p:cNvPicPr>
            <a:picLocks noChangeAspect="1"/>
          </p:cNvPicPr>
          <p:nvPr/>
        </p:nvPicPr>
        <p:blipFill>
          <a:blip r:embed="rId3"/>
          <a:srcRect l="13" r="13"/>
          <a:stretch/>
        </p:blipFill>
        <p:spPr>
          <a:xfrm>
            <a:off x="0" y="0"/>
            <a:ext cx="12218670" cy="6857365"/>
          </a:xfrm>
          <a:prstGeom prst="rect">
            <a:avLst/>
          </a:prstGeom>
        </p:spPr>
      </p:pic>
      <p:sp>
        <p:nvSpPr>
          <p:cNvPr id="3" name="Text 0"/>
          <p:cNvSpPr/>
          <p:nvPr/>
        </p:nvSpPr>
        <p:spPr>
          <a:xfrm>
            <a:off x="3777615" y="4553585"/>
            <a:ext cx="1918970" cy="338554"/>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000000"/>
                </a:solidFill>
                <a:latin typeface="MiSans" pitchFamily="34" charset="0"/>
                <a:ea typeface="MiSans" pitchFamily="34" charset="-122"/>
                <a:cs typeface="MiSans" pitchFamily="34" charset="-120"/>
              </a:rPr>
              <a:t>Sean Wong</a:t>
            </a:r>
            <a:endParaRPr lang="en-US" sz="1600" dirty="0"/>
          </a:p>
        </p:txBody>
      </p:sp>
      <p:sp>
        <p:nvSpPr>
          <p:cNvPr id="4" name="Text 1"/>
          <p:cNvSpPr/>
          <p:nvPr/>
        </p:nvSpPr>
        <p:spPr>
          <a:xfrm>
            <a:off x="6495415" y="4553585"/>
            <a:ext cx="1918970" cy="245467"/>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000000"/>
                </a:solidFill>
                <a:latin typeface="MiSans" pitchFamily="34" charset="0"/>
                <a:ea typeface="MiSans" pitchFamily="34" charset="-122"/>
                <a:cs typeface="MiSans" pitchFamily="34" charset="-120"/>
              </a:rPr>
              <a:t>2025.01.01</a:t>
            </a:r>
            <a:endParaRPr lang="en-US" sz="1600" dirty="0"/>
          </a:p>
        </p:txBody>
      </p:sp>
      <p:sp>
        <p:nvSpPr>
          <p:cNvPr id="5" name="Text 2"/>
          <p:cNvSpPr/>
          <p:nvPr/>
        </p:nvSpPr>
        <p:spPr>
          <a:xfrm>
            <a:off x="1932305" y="2097405"/>
            <a:ext cx="8327390" cy="1938992"/>
          </a:xfrm>
          <a:prstGeom prst="rect">
            <a:avLst/>
          </a:prstGeom>
          <a:noFill/>
          <a:ln/>
        </p:spPr>
        <p:txBody>
          <a:bodyPr wrap="square" lIns="91440" tIns="45720" rIns="91440" bIns="45720" rtlCol="0" anchor="t">
            <a:spAutoFit/>
          </a:bodyPr>
          <a:lstStyle/>
          <a:p>
            <a:pPr algn="ctr">
              <a:lnSpc>
                <a:spcPct val="100000"/>
              </a:lnSpc>
            </a:pPr>
            <a:r>
              <a:rPr lang="en-US" sz="6000" b="1" dirty="0">
                <a:solidFill>
                  <a:srgbClr val="000000"/>
                </a:solidFill>
                <a:latin typeface="MiSans" pitchFamily="34" charset="0"/>
                <a:ea typeface="MiSans" pitchFamily="34" charset="-122"/>
                <a:cs typeface="MiSans" pitchFamily="34" charset="-120"/>
              </a:rPr>
              <a:t>Day 1: Basic Python &amp; Core Concepts</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03</a:t>
            </a:r>
            <a:endParaRPr lang="en-US" sz="1600" dirty="0"/>
          </a:p>
        </p:txBody>
      </p:sp>
      <p:sp>
        <p:nvSpPr>
          <p:cNvPr id="7" name="Text 3"/>
          <p:cNvSpPr/>
          <p:nvPr/>
        </p:nvSpPr>
        <p:spPr>
          <a:xfrm>
            <a:off x="5054600" y="3223895"/>
            <a:ext cx="6787515" cy="683617"/>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Operators &amp; I/O</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8:00-d2nfa818bjvh7rlj0gr0.png"/>
          <p:cNvPicPr>
            <a:picLocks noChangeAspect="1"/>
          </p:cNvPicPr>
          <p:nvPr/>
        </p:nvPicPr>
        <p:blipFill>
          <a:blip r:embed="rId3"/>
          <a:srcRect t="27" b="27"/>
          <a:stretch/>
        </p:blipFill>
        <p:spPr>
          <a:xfrm>
            <a:off x="5579745" y="1356360"/>
            <a:ext cx="5791200" cy="2738755"/>
          </a:xfrm>
          <a:prstGeom prst="rect">
            <a:avLst/>
          </a:prstGeom>
        </p:spPr>
      </p:pic>
      <p:sp>
        <p:nvSpPr>
          <p:cNvPr id="3" name="Shape 0"/>
          <p:cNvSpPr/>
          <p:nvPr/>
        </p:nvSpPr>
        <p:spPr>
          <a:xfrm rot="5400000">
            <a:off x="467360" y="410210"/>
            <a:ext cx="330200" cy="330200"/>
          </a:xfrm>
          <a:prstGeom prst="triangle">
            <a:avLst>
              <a:gd name="adj" fmla="val 50000"/>
            </a:avLst>
          </a:prstGeom>
          <a:solidFill>
            <a:srgbClr val="E0E9C9"/>
          </a:solidFill>
          <a:ln/>
        </p:spPr>
      </p:sp>
      <p:sp>
        <p:nvSpPr>
          <p:cNvPr id="4" name="Text 1"/>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rot="5400000">
            <a:off x="594360" y="537210"/>
            <a:ext cx="330200" cy="330200"/>
          </a:xfrm>
          <a:prstGeom prst="triangle">
            <a:avLst>
              <a:gd name="adj" fmla="val 50000"/>
            </a:avLst>
          </a:prstGeom>
          <a:solidFill>
            <a:srgbClr val="5E927D"/>
          </a:solidFill>
          <a:ln/>
        </p:spPr>
      </p:sp>
      <p:sp>
        <p:nvSpPr>
          <p:cNvPr id="6" name="Text 3"/>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7" name="Text 4"/>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Arithmetic &amp; Comparison</a:t>
            </a:r>
            <a:endParaRPr lang="en-US" sz="1600" dirty="0"/>
          </a:p>
        </p:txBody>
      </p:sp>
      <p:sp>
        <p:nvSpPr>
          <p:cNvPr id="8" name="Shape 5"/>
          <p:cNvSpPr/>
          <p:nvPr/>
        </p:nvSpPr>
        <p:spPr>
          <a:xfrm>
            <a:off x="638810" y="6362065"/>
            <a:ext cx="215900" cy="215900"/>
          </a:xfrm>
          <a:prstGeom prst="roundRect">
            <a:avLst>
              <a:gd name="adj" fmla="val 50000"/>
            </a:avLst>
          </a:prstGeom>
          <a:solidFill>
            <a:srgbClr val="5E927D"/>
          </a:solidFill>
          <a:ln/>
        </p:spPr>
      </p:sp>
      <p:sp>
        <p:nvSpPr>
          <p:cNvPr id="9" name="Text 6"/>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11" name="Text 8"/>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2540" y="4201795"/>
            <a:ext cx="12207240" cy="2011045"/>
          </a:xfrm>
          <a:prstGeom prst="rect">
            <a:avLst/>
          </a:prstGeom>
          <a:solidFill>
            <a:srgbClr val="E0E9C9"/>
          </a:solidFill>
          <a:ln/>
        </p:spPr>
      </p:sp>
      <p:sp>
        <p:nvSpPr>
          <p:cNvPr id="13" name="Text 10"/>
          <p:cNvSpPr/>
          <p:nvPr/>
        </p:nvSpPr>
        <p:spPr>
          <a:xfrm>
            <a:off x="2540" y="4201795"/>
            <a:ext cx="12207240" cy="2011045"/>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960120" y="1336675"/>
            <a:ext cx="4510405" cy="2757805"/>
          </a:xfrm>
          <a:prstGeom prst="rect">
            <a:avLst/>
          </a:prstGeom>
          <a:solidFill>
            <a:srgbClr val="000000">
              <a:alpha val="0"/>
            </a:srgbClr>
          </a:solidFill>
          <a:ln w="19050">
            <a:solidFill>
              <a:srgbClr val="9FB26A"/>
            </a:solidFill>
            <a:prstDash val="solid"/>
          </a:ln>
        </p:spPr>
      </p:sp>
      <p:sp>
        <p:nvSpPr>
          <p:cNvPr id="15" name="Text 12"/>
          <p:cNvSpPr/>
          <p:nvPr/>
        </p:nvSpPr>
        <p:spPr>
          <a:xfrm>
            <a:off x="960120" y="1336675"/>
            <a:ext cx="4510405" cy="2757805"/>
          </a:xfrm>
          <a:prstGeom prst="rect">
            <a:avLst/>
          </a:prstGeom>
          <a:noFill/>
          <a:ln/>
        </p:spPr>
        <p:txBody>
          <a:bodyPr wrap="square" lIns="45720" tIns="91440" rIns="91440" bIns="45720" rtlCol="0" anchor="ctr"/>
          <a:lstStyle/>
          <a:p>
            <a:pPr>
              <a:lnSpc>
                <a:spcPct val="100000"/>
              </a:lnSpc>
            </a:pPr>
            <a:endParaRPr lang="en-US" sz="1600" dirty="0"/>
          </a:p>
        </p:txBody>
      </p:sp>
      <p:sp>
        <p:nvSpPr>
          <p:cNvPr id="16" name="Text 13"/>
          <p:cNvSpPr/>
          <p:nvPr/>
        </p:nvSpPr>
        <p:spPr>
          <a:xfrm>
            <a:off x="1141188" y="1680845"/>
            <a:ext cx="4183200" cy="284559"/>
          </a:xfrm>
          <a:prstGeom prst="rect">
            <a:avLst/>
          </a:prstGeom>
          <a:noFill/>
          <a:ln/>
        </p:spPr>
        <p:txBody>
          <a:bodyPr wrap="square" lIns="91440" tIns="45720" rIns="91440" bIns="45720" rtlCol="0" anchor="t">
            <a:spAutoFit/>
          </a:bodyPr>
          <a:lstStyle/>
          <a:p>
            <a:pPr algn="just">
              <a:lnSpc>
                <a:spcPct val="100000"/>
              </a:lnSpc>
            </a:pPr>
            <a:r>
              <a:rPr lang="en-US" sz="1800" b="1" dirty="0">
                <a:solidFill>
                  <a:srgbClr val="5E927D"/>
                </a:solidFill>
                <a:latin typeface="MiSans" pitchFamily="34" charset="0"/>
                <a:ea typeface="MiSans" pitchFamily="34" charset="-122"/>
                <a:cs typeface="MiSans" pitchFamily="34" charset="-120"/>
              </a:rPr>
              <a:t>Arithmetic Operators</a:t>
            </a:r>
            <a:endParaRPr lang="en-US" sz="1600" dirty="0"/>
          </a:p>
        </p:txBody>
      </p:sp>
      <p:sp>
        <p:nvSpPr>
          <p:cNvPr id="17" name="Text 14"/>
          <p:cNvSpPr/>
          <p:nvPr/>
        </p:nvSpPr>
        <p:spPr>
          <a:xfrm>
            <a:off x="1147445" y="2179320"/>
            <a:ext cx="4184015" cy="1429345"/>
          </a:xfrm>
          <a:prstGeom prst="rect">
            <a:avLst/>
          </a:prstGeom>
          <a:noFill/>
          <a:ln/>
        </p:spPr>
        <p:txBody>
          <a:bodyPr wrap="square" lIns="91440" tIns="45720" rIns="91440" bIns="45720" rtlCol="0" anchor="t">
            <a:spAutoFit/>
          </a:bodyPr>
          <a:lstStyle/>
          <a:p>
            <a:pPr>
              <a:lnSpc>
                <a:spcPct val="130000"/>
              </a:lnSpc>
            </a:pPr>
            <a:r>
              <a:rPr lang="en-US" sz="1400" dirty="0">
                <a:solidFill>
                  <a:srgbClr val="000000"/>
                </a:solidFill>
                <a:latin typeface="MiSans" pitchFamily="34" charset="0"/>
                <a:ea typeface="MiSans" pitchFamily="34" charset="-122"/>
                <a:cs typeface="MiSans" pitchFamily="34" charset="-120"/>
              </a:rPr>
              <a:t>Master arithmetic operators: + for addition, - for subtraction, * for multiplication, / for division, // for integer division, % for modulus, and ** for exponentiation. Understand integer vs float division pitfalls.</a:t>
            </a:r>
            <a:endParaRPr lang="en-US" sz="1600" dirty="0"/>
          </a:p>
        </p:txBody>
      </p:sp>
      <p:sp>
        <p:nvSpPr>
          <p:cNvPr id="18" name="Text 15"/>
          <p:cNvSpPr/>
          <p:nvPr/>
        </p:nvSpPr>
        <p:spPr>
          <a:xfrm>
            <a:off x="995045" y="4332605"/>
            <a:ext cx="4832350"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5E927D"/>
                </a:solidFill>
                <a:latin typeface="MiSans" pitchFamily="34" charset="0"/>
                <a:ea typeface="MiSans" pitchFamily="34" charset="-122"/>
                <a:cs typeface="MiSans" pitchFamily="34" charset="-120"/>
              </a:rPr>
              <a:t>Comparison Operators</a:t>
            </a:r>
            <a:endParaRPr lang="en-US" sz="1600" dirty="0"/>
          </a:p>
        </p:txBody>
      </p:sp>
      <p:sp>
        <p:nvSpPr>
          <p:cNvPr id="19" name="Text 16"/>
          <p:cNvSpPr/>
          <p:nvPr/>
        </p:nvSpPr>
        <p:spPr>
          <a:xfrm>
            <a:off x="995045" y="4815840"/>
            <a:ext cx="10386060" cy="713184"/>
          </a:xfrm>
          <a:prstGeom prst="rect">
            <a:avLst/>
          </a:prstGeom>
          <a:noFill/>
          <a:ln/>
        </p:spPr>
        <p:txBody>
          <a:bodyPr wrap="square" lIns="91440" tIns="45720" rIns="91440" bIns="45720" rtlCol="0" anchor="t">
            <a:spAutoFit/>
          </a:bodyPr>
          <a:lstStyle/>
          <a:p>
            <a:pPr>
              <a:lnSpc>
                <a:spcPct val="130000"/>
              </a:lnSpc>
            </a:pPr>
            <a:r>
              <a:rPr lang="en-US" sz="1800" dirty="0">
                <a:solidFill>
                  <a:srgbClr val="000000"/>
                </a:solidFill>
                <a:latin typeface="MiSans" pitchFamily="34" charset="0"/>
                <a:ea typeface="MiSans" pitchFamily="34" charset="-122"/>
                <a:cs typeface="MiSans" pitchFamily="34" charset="-120"/>
              </a:rPr>
              <a:t>Use comparison operators like &gt;, &lt;, ==, !=, &gt;=, and &lt;= to compare values. Learn about chaining comparisons and short-circuit logic to write concise and efficient conditions.</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8810" y="6362065"/>
            <a:ext cx="215900" cy="215900"/>
          </a:xfrm>
          <a:prstGeom prst="roundRect">
            <a:avLst>
              <a:gd name="adj" fmla="val 50000"/>
            </a:avLst>
          </a:prstGeom>
          <a:solidFill>
            <a:srgbClr val="5E927D"/>
          </a:solidFill>
          <a:ln/>
        </p:spPr>
      </p:sp>
      <p:sp>
        <p:nvSpPr>
          <p:cNvPr id="3"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5"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5400000">
            <a:off x="467360" y="410210"/>
            <a:ext cx="330200" cy="330200"/>
          </a:xfrm>
          <a:prstGeom prst="triangle">
            <a:avLst>
              <a:gd name="adj" fmla="val 50000"/>
            </a:avLst>
          </a:prstGeom>
          <a:solidFill>
            <a:srgbClr val="E0E9C9"/>
          </a:solidFill>
          <a:ln/>
        </p:spPr>
      </p:sp>
      <p:sp>
        <p:nvSpPr>
          <p:cNvPr id="7"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rot="5400000">
            <a:off x="594360" y="537210"/>
            <a:ext cx="330200" cy="330200"/>
          </a:xfrm>
          <a:prstGeom prst="triangle">
            <a:avLst>
              <a:gd name="adj" fmla="val 50000"/>
            </a:avLst>
          </a:prstGeom>
          <a:solidFill>
            <a:srgbClr val="5E927D"/>
          </a:solidFill>
          <a:ln/>
        </p:spPr>
      </p:sp>
      <p:sp>
        <p:nvSpPr>
          <p:cNvPr id="9"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Input Always String Rule</a:t>
            </a:r>
            <a:endParaRPr lang="en-US" sz="1600" dirty="0"/>
          </a:p>
        </p:txBody>
      </p:sp>
      <p:sp>
        <p:nvSpPr>
          <p:cNvPr id="11" name="Text 9"/>
          <p:cNvSpPr/>
          <p:nvPr/>
        </p:nvSpPr>
        <p:spPr>
          <a:xfrm>
            <a:off x="2032000" y="1793240"/>
            <a:ext cx="4064000" cy="174625"/>
          </a:xfrm>
          <a:prstGeom prst="rect">
            <a:avLst/>
          </a:prstGeom>
          <a:noFill/>
          <a:ln/>
        </p:spPr>
        <p:txBody>
          <a:bodyPr wrap="square" lIns="91440" tIns="45720" rIns="91440" bIns="45720" rtlCol="0" anchor="t">
            <a:spAutoFit/>
          </a:bodyPr>
          <a:lstStyle/>
          <a:p>
            <a:pPr>
              <a:lnSpc>
                <a:spcPct val="100000"/>
              </a:lnSpc>
            </a:pPr>
            <a:r>
              <a:rPr lang="en-US" sz="1800" dirty="0">
                <a:solidFill>
                  <a:srgbClr val="000000"/>
                </a:solidFill>
                <a:latin typeface="MiSans" pitchFamily="34" charset="0"/>
                <a:ea typeface="MiSans" pitchFamily="34" charset="-122"/>
                <a:cs typeface="MiSans" pitchFamily="34" charset="-120"/>
              </a:rPr>
              <a:t> </a:t>
            </a:r>
            <a:endParaRPr lang="en-US" sz="1600" dirty="0"/>
          </a:p>
        </p:txBody>
      </p:sp>
      <p:pic>
        <p:nvPicPr>
          <p:cNvPr id="12" name="Image 0" descr="https://kimi-img.moonshot.cn/pub/slides/slides_tmpl/image/25-08-27-20:08:03-d2nfa8p8bjvh7rlj0h3g.png"/>
          <p:cNvPicPr>
            <a:picLocks noChangeAspect="1"/>
          </p:cNvPicPr>
          <p:nvPr/>
        </p:nvPicPr>
        <p:blipFill>
          <a:blip r:embed="rId3"/>
          <a:srcRect t="61" b="61"/>
          <a:stretch/>
        </p:blipFill>
        <p:spPr>
          <a:xfrm>
            <a:off x="0" y="4946451"/>
            <a:ext cx="12190095" cy="1911549"/>
          </a:xfrm>
          <a:prstGeom prst="rect">
            <a:avLst/>
          </a:prstGeom>
        </p:spPr>
      </p:pic>
      <p:sp>
        <p:nvSpPr>
          <p:cNvPr id="13" name="Shape 10"/>
          <p:cNvSpPr/>
          <p:nvPr/>
        </p:nvSpPr>
        <p:spPr>
          <a:xfrm>
            <a:off x="596265" y="1584960"/>
            <a:ext cx="155575" cy="156210"/>
          </a:xfrm>
          <a:prstGeom prst="donut">
            <a:avLst>
              <a:gd name="adj" fmla="val 25000"/>
            </a:avLst>
          </a:prstGeom>
          <a:solidFill>
            <a:srgbClr val="5E927D"/>
          </a:solidFill>
          <a:ln/>
        </p:spPr>
      </p:sp>
      <p:sp>
        <p:nvSpPr>
          <p:cNvPr id="14" name="Text 11"/>
          <p:cNvSpPr/>
          <p:nvPr/>
        </p:nvSpPr>
        <p:spPr>
          <a:xfrm>
            <a:off x="596265" y="1584960"/>
            <a:ext cx="155575" cy="15621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p:cNvSpPr/>
          <p:nvPr/>
        </p:nvSpPr>
        <p:spPr>
          <a:xfrm>
            <a:off x="3403600" y="1842135"/>
            <a:ext cx="155575" cy="156210"/>
          </a:xfrm>
          <a:prstGeom prst="donut">
            <a:avLst>
              <a:gd name="adj" fmla="val 25000"/>
            </a:avLst>
          </a:prstGeom>
          <a:solidFill>
            <a:srgbClr val="5E927D"/>
          </a:solidFill>
          <a:ln/>
        </p:spPr>
      </p:sp>
      <p:sp>
        <p:nvSpPr>
          <p:cNvPr id="16" name="Text 13"/>
          <p:cNvSpPr/>
          <p:nvPr/>
        </p:nvSpPr>
        <p:spPr>
          <a:xfrm>
            <a:off x="3403600" y="1842135"/>
            <a:ext cx="155575" cy="156210"/>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4"/>
          <p:cNvSpPr/>
          <p:nvPr/>
        </p:nvSpPr>
        <p:spPr>
          <a:xfrm>
            <a:off x="6210935" y="1889760"/>
            <a:ext cx="155575" cy="156210"/>
          </a:xfrm>
          <a:prstGeom prst="donut">
            <a:avLst>
              <a:gd name="adj" fmla="val 25000"/>
            </a:avLst>
          </a:prstGeom>
          <a:solidFill>
            <a:srgbClr val="5E927D"/>
          </a:solidFill>
          <a:ln/>
        </p:spPr>
      </p:sp>
      <p:sp>
        <p:nvSpPr>
          <p:cNvPr id="18" name="Text 15"/>
          <p:cNvSpPr/>
          <p:nvPr/>
        </p:nvSpPr>
        <p:spPr>
          <a:xfrm>
            <a:off x="6210935" y="1889760"/>
            <a:ext cx="155575" cy="156210"/>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6"/>
          <p:cNvSpPr/>
          <p:nvPr/>
        </p:nvSpPr>
        <p:spPr>
          <a:xfrm>
            <a:off x="9018270" y="1600835"/>
            <a:ext cx="155575" cy="156210"/>
          </a:xfrm>
          <a:prstGeom prst="donut">
            <a:avLst>
              <a:gd name="adj" fmla="val 25000"/>
            </a:avLst>
          </a:prstGeom>
          <a:solidFill>
            <a:srgbClr val="5E927D"/>
          </a:solidFill>
          <a:ln/>
        </p:spPr>
      </p:sp>
      <p:sp>
        <p:nvSpPr>
          <p:cNvPr id="20" name="Text 17"/>
          <p:cNvSpPr/>
          <p:nvPr/>
        </p:nvSpPr>
        <p:spPr>
          <a:xfrm>
            <a:off x="9018270" y="1600835"/>
            <a:ext cx="155575" cy="156210"/>
          </a:xfrm>
          <a:prstGeom prst="rect">
            <a:avLst/>
          </a:prstGeom>
          <a:noFill/>
          <a:ln/>
        </p:spPr>
        <p:txBody>
          <a:bodyPr wrap="square" lIns="45720" tIns="91440" rIns="91440" bIns="45720" rtlCol="0" anchor="ctr"/>
          <a:lstStyle/>
          <a:p>
            <a:pPr>
              <a:lnSpc>
                <a:spcPct val="100000"/>
              </a:lnSpc>
            </a:pPr>
            <a:endParaRPr lang="en-US" sz="1600" dirty="0"/>
          </a:p>
        </p:txBody>
      </p:sp>
      <p:sp>
        <p:nvSpPr>
          <p:cNvPr id="21" name="Text 18"/>
          <p:cNvSpPr/>
          <p:nvPr/>
        </p:nvSpPr>
        <p:spPr>
          <a:xfrm>
            <a:off x="800100" y="1492250"/>
            <a:ext cx="647065" cy="429617"/>
          </a:xfrm>
          <a:prstGeom prst="rect">
            <a:avLst/>
          </a:prstGeom>
          <a:noFill/>
          <a:ln/>
        </p:spPr>
        <p:txBody>
          <a:bodyPr wrap="square" lIns="91440" tIns="45720" rIns="91440" bIns="45720" rtlCol="0" anchor="t">
            <a:spAutoFit/>
          </a:bodyPr>
          <a:lstStyle/>
          <a:p>
            <a:pPr>
              <a:lnSpc>
                <a:spcPct val="100000"/>
              </a:lnSpc>
            </a:pPr>
            <a:r>
              <a:rPr lang="en-US" sz="2800" b="1" dirty="0">
                <a:solidFill>
                  <a:srgbClr val="000000"/>
                </a:solidFill>
                <a:latin typeface="MiSans" pitchFamily="34" charset="0"/>
                <a:ea typeface="MiSans" pitchFamily="34" charset="-122"/>
                <a:cs typeface="MiSans" pitchFamily="34" charset="-120"/>
              </a:rPr>
              <a:t>01</a:t>
            </a:r>
            <a:endParaRPr lang="en-US" sz="1600" dirty="0"/>
          </a:p>
        </p:txBody>
      </p:sp>
      <p:sp>
        <p:nvSpPr>
          <p:cNvPr id="22" name="Text 19"/>
          <p:cNvSpPr/>
          <p:nvPr/>
        </p:nvSpPr>
        <p:spPr>
          <a:xfrm>
            <a:off x="826770" y="2084705"/>
            <a:ext cx="2329180" cy="245467"/>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Input Function Behavior</a:t>
            </a:r>
            <a:endParaRPr lang="en-US" sz="1600" dirty="0"/>
          </a:p>
        </p:txBody>
      </p:sp>
      <p:sp>
        <p:nvSpPr>
          <p:cNvPr id="23" name="Text 20"/>
          <p:cNvSpPr/>
          <p:nvPr/>
        </p:nvSpPr>
        <p:spPr>
          <a:xfrm>
            <a:off x="826770" y="2663190"/>
            <a:ext cx="2329180" cy="1637506"/>
          </a:xfrm>
          <a:prstGeom prst="rect">
            <a:avLst/>
          </a:prstGeom>
          <a:noFill/>
          <a:ln/>
        </p:spPr>
        <p:txBody>
          <a:bodyPr wrap="square" lIns="0" tIns="0" rIns="0" bIns="0" rtlCol="0" anchor="t">
            <a:spAutoFit/>
          </a:bodyPr>
          <a:lstStyle/>
          <a:p>
            <a:pPr>
              <a:lnSpc>
                <a:spcPct val="120000"/>
              </a:lnSpc>
            </a:pPr>
            <a:r>
              <a:rPr lang="en-US" sz="1400" dirty="0">
                <a:solidFill>
                  <a:srgbClr val="2B2F36"/>
                </a:solidFill>
                <a:latin typeface="MiSans" pitchFamily="34" charset="0"/>
                <a:ea typeface="MiSans" pitchFamily="34" charset="-122"/>
                <a:cs typeface="MiSans" pitchFamily="34" charset="-120"/>
              </a:rPr>
              <a:t>The input() function always returns a string. To perform arithmetic operations, you must cast the input to int or float using functions like int() or float().</a:t>
            </a:r>
            <a:endParaRPr lang="en-US" sz="1600" dirty="0"/>
          </a:p>
        </p:txBody>
      </p:sp>
      <p:sp>
        <p:nvSpPr>
          <p:cNvPr id="24" name="Text 21"/>
          <p:cNvSpPr/>
          <p:nvPr/>
        </p:nvSpPr>
        <p:spPr>
          <a:xfrm>
            <a:off x="3607435" y="1749425"/>
            <a:ext cx="647065" cy="429617"/>
          </a:xfrm>
          <a:prstGeom prst="rect">
            <a:avLst/>
          </a:prstGeom>
          <a:noFill/>
          <a:ln/>
        </p:spPr>
        <p:txBody>
          <a:bodyPr wrap="square" lIns="91440" tIns="45720" rIns="91440" bIns="45720" rtlCol="0" anchor="t">
            <a:spAutoFit/>
          </a:bodyPr>
          <a:lstStyle/>
          <a:p>
            <a:pPr>
              <a:lnSpc>
                <a:spcPct val="100000"/>
              </a:lnSpc>
            </a:pPr>
            <a:r>
              <a:rPr lang="en-US" sz="2800" b="1" dirty="0">
                <a:solidFill>
                  <a:srgbClr val="000000"/>
                </a:solidFill>
                <a:latin typeface="MiSans" pitchFamily="34" charset="0"/>
                <a:ea typeface="MiSans" pitchFamily="34" charset="-122"/>
                <a:cs typeface="MiSans" pitchFamily="34" charset="-120"/>
              </a:rPr>
              <a:t>02</a:t>
            </a:r>
            <a:endParaRPr lang="en-US" sz="1600" dirty="0"/>
          </a:p>
        </p:txBody>
      </p:sp>
      <p:sp>
        <p:nvSpPr>
          <p:cNvPr id="25" name="Text 22"/>
          <p:cNvSpPr/>
          <p:nvPr/>
        </p:nvSpPr>
        <p:spPr>
          <a:xfrm>
            <a:off x="3634105" y="2341880"/>
            <a:ext cx="2329180" cy="245467"/>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Error Handling</a:t>
            </a:r>
            <a:endParaRPr lang="en-US" sz="1600" dirty="0"/>
          </a:p>
        </p:txBody>
      </p:sp>
      <p:sp>
        <p:nvSpPr>
          <p:cNvPr id="26" name="Text 23"/>
          <p:cNvSpPr/>
          <p:nvPr/>
        </p:nvSpPr>
        <p:spPr>
          <a:xfrm>
            <a:off x="3634105" y="2920365"/>
            <a:ext cx="2329180" cy="1910358"/>
          </a:xfrm>
          <a:prstGeom prst="rect">
            <a:avLst/>
          </a:prstGeom>
          <a:noFill/>
          <a:ln/>
        </p:spPr>
        <p:txBody>
          <a:bodyPr wrap="square" lIns="0" tIns="0" rIns="0" bIns="0" rtlCol="0" anchor="t">
            <a:spAutoFit/>
          </a:bodyPr>
          <a:lstStyle/>
          <a:p>
            <a:pPr>
              <a:lnSpc>
                <a:spcPct val="120000"/>
              </a:lnSpc>
            </a:pPr>
            <a:r>
              <a:rPr lang="en-US" sz="1400" dirty="0">
                <a:solidFill>
                  <a:srgbClr val="2B2F36"/>
                </a:solidFill>
                <a:latin typeface="MiSans" pitchFamily="34" charset="0"/>
                <a:ea typeface="MiSans" pitchFamily="34" charset="-122"/>
                <a:cs typeface="MiSans" pitchFamily="34" charset="-120"/>
              </a:rPr>
              <a:t>Be aware of common errors when casting invalid inputs. Use try-except blocks to handle exceptions gracefully and ensure your program doesn't crash unexpectedly.</a:t>
            </a:r>
            <a:endParaRPr lang="en-US" sz="1600" dirty="0"/>
          </a:p>
        </p:txBody>
      </p:sp>
      <p:sp>
        <p:nvSpPr>
          <p:cNvPr id="27" name="Text 24"/>
          <p:cNvSpPr/>
          <p:nvPr/>
        </p:nvSpPr>
        <p:spPr>
          <a:xfrm>
            <a:off x="6414770" y="1797050"/>
            <a:ext cx="647065" cy="429617"/>
          </a:xfrm>
          <a:prstGeom prst="rect">
            <a:avLst/>
          </a:prstGeom>
          <a:noFill/>
          <a:ln/>
        </p:spPr>
        <p:txBody>
          <a:bodyPr wrap="square" lIns="91440" tIns="45720" rIns="91440" bIns="45720" rtlCol="0" anchor="t">
            <a:spAutoFit/>
          </a:bodyPr>
          <a:lstStyle/>
          <a:p>
            <a:pPr>
              <a:lnSpc>
                <a:spcPct val="100000"/>
              </a:lnSpc>
            </a:pPr>
            <a:r>
              <a:rPr lang="en-US" sz="2800" b="1" dirty="0">
                <a:solidFill>
                  <a:srgbClr val="000000"/>
                </a:solidFill>
                <a:latin typeface="MiSans" pitchFamily="34" charset="0"/>
                <a:ea typeface="MiSans" pitchFamily="34" charset="-122"/>
                <a:cs typeface="MiSans" pitchFamily="34" charset="-120"/>
              </a:rPr>
              <a:t>03</a:t>
            </a:r>
            <a:endParaRPr lang="en-US" sz="1600" dirty="0"/>
          </a:p>
        </p:txBody>
      </p:sp>
      <p:sp>
        <p:nvSpPr>
          <p:cNvPr id="28" name="Text 25"/>
          <p:cNvSpPr/>
          <p:nvPr/>
        </p:nvSpPr>
        <p:spPr>
          <a:xfrm>
            <a:off x="6441440" y="2389505"/>
            <a:ext cx="2329180" cy="245467"/>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Defensive Programming</a:t>
            </a:r>
            <a:endParaRPr lang="en-US" sz="1600" dirty="0"/>
          </a:p>
        </p:txBody>
      </p:sp>
      <p:sp>
        <p:nvSpPr>
          <p:cNvPr id="29" name="Text 26"/>
          <p:cNvSpPr/>
          <p:nvPr/>
        </p:nvSpPr>
        <p:spPr>
          <a:xfrm>
            <a:off x="6441440" y="2967990"/>
            <a:ext cx="2329180" cy="1910358"/>
          </a:xfrm>
          <a:prstGeom prst="rect">
            <a:avLst/>
          </a:prstGeom>
          <a:noFill/>
          <a:ln/>
        </p:spPr>
        <p:txBody>
          <a:bodyPr wrap="square" lIns="0" tIns="0" rIns="0" bIns="0" rtlCol="0" anchor="t">
            <a:spAutoFit/>
          </a:bodyPr>
          <a:lstStyle/>
          <a:p>
            <a:pPr>
              <a:lnSpc>
                <a:spcPct val="120000"/>
              </a:lnSpc>
            </a:pPr>
            <a:r>
              <a:rPr lang="en-US" sz="1400" dirty="0">
                <a:solidFill>
                  <a:srgbClr val="2B2F36"/>
                </a:solidFill>
                <a:latin typeface="MiSans" pitchFamily="34" charset="0"/>
                <a:ea typeface="MiSans" pitchFamily="34" charset="-122"/>
                <a:cs typeface="MiSans" pitchFamily="34" charset="-120"/>
              </a:rPr>
              <a:t>Implement defensive programming by validating user input. Loop until valid input is received to prevent type errors and ensure smooth downstream calculations.</a:t>
            </a:r>
            <a:endParaRPr lang="en-US" sz="1600" dirty="0"/>
          </a:p>
        </p:txBody>
      </p:sp>
      <p:sp>
        <p:nvSpPr>
          <p:cNvPr id="30" name="Text 27"/>
          <p:cNvSpPr/>
          <p:nvPr/>
        </p:nvSpPr>
        <p:spPr>
          <a:xfrm>
            <a:off x="9222105" y="1508125"/>
            <a:ext cx="647065" cy="429617"/>
          </a:xfrm>
          <a:prstGeom prst="rect">
            <a:avLst/>
          </a:prstGeom>
          <a:noFill/>
          <a:ln/>
        </p:spPr>
        <p:txBody>
          <a:bodyPr wrap="square" lIns="91440" tIns="45720" rIns="91440" bIns="45720" rtlCol="0" anchor="t">
            <a:spAutoFit/>
          </a:bodyPr>
          <a:lstStyle/>
          <a:p>
            <a:pPr>
              <a:lnSpc>
                <a:spcPct val="100000"/>
              </a:lnSpc>
            </a:pPr>
            <a:r>
              <a:rPr lang="en-US" sz="2800" b="1" dirty="0">
                <a:solidFill>
                  <a:srgbClr val="000000"/>
                </a:solidFill>
                <a:latin typeface="MiSans" pitchFamily="34" charset="0"/>
                <a:ea typeface="MiSans" pitchFamily="34" charset="-122"/>
                <a:cs typeface="MiSans" pitchFamily="34" charset="-120"/>
              </a:rPr>
              <a:t>04</a:t>
            </a:r>
            <a:endParaRPr lang="en-US" sz="1600" dirty="0"/>
          </a:p>
        </p:txBody>
      </p:sp>
      <p:sp>
        <p:nvSpPr>
          <p:cNvPr id="31" name="Text 28"/>
          <p:cNvSpPr/>
          <p:nvPr/>
        </p:nvSpPr>
        <p:spPr>
          <a:xfrm>
            <a:off x="9248775" y="2100580"/>
            <a:ext cx="2329180" cy="245467"/>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Practical Example</a:t>
            </a:r>
            <a:endParaRPr lang="en-US" sz="1600" dirty="0"/>
          </a:p>
        </p:txBody>
      </p:sp>
      <p:sp>
        <p:nvSpPr>
          <p:cNvPr id="32" name="Text 29"/>
          <p:cNvSpPr/>
          <p:nvPr/>
        </p:nvSpPr>
        <p:spPr>
          <a:xfrm>
            <a:off x="9248775" y="2679065"/>
            <a:ext cx="2329180" cy="1637506"/>
          </a:xfrm>
          <a:prstGeom prst="rect">
            <a:avLst/>
          </a:prstGeom>
          <a:noFill/>
          <a:ln/>
        </p:spPr>
        <p:txBody>
          <a:bodyPr wrap="square" lIns="0" tIns="0" rIns="0" bIns="0" rtlCol="0" anchor="t">
            <a:spAutoFit/>
          </a:bodyPr>
          <a:lstStyle/>
          <a:p>
            <a:pPr>
              <a:lnSpc>
                <a:spcPct val="120000"/>
              </a:lnSpc>
            </a:pPr>
            <a:r>
              <a:rPr lang="en-US" sz="1400" dirty="0">
                <a:solidFill>
                  <a:srgbClr val="2B2F36"/>
                </a:solidFill>
                <a:latin typeface="MiSans" pitchFamily="34" charset="0"/>
                <a:ea typeface="MiSans" pitchFamily="34" charset="-122"/>
                <a:cs typeface="MiSans" pitchFamily="34" charset="-120"/>
              </a:rPr>
              <a:t>For example, when asking for age, ensure the input is a positive integer. If the user enters an invalid value, prompt them again until they provide a valid number.</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04</a:t>
            </a:r>
            <a:endParaRPr lang="en-US" sz="1600" dirty="0"/>
          </a:p>
        </p:txBody>
      </p:sp>
      <p:sp>
        <p:nvSpPr>
          <p:cNvPr id="7" name="Text 3"/>
          <p:cNvSpPr/>
          <p:nvPr/>
        </p:nvSpPr>
        <p:spPr>
          <a:xfrm>
            <a:off x="5054600" y="3223895"/>
            <a:ext cx="6787515" cy="683617"/>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Control Flow</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8-d2nfa7h8bjvh7rlj0gpg.png"/>
          <p:cNvPicPr>
            <a:picLocks noChangeAspect="1"/>
          </p:cNvPicPr>
          <p:nvPr/>
        </p:nvPicPr>
        <p:blipFill>
          <a:blip r:embed="rId3"/>
          <a:srcRect t="64" b="64"/>
          <a:stretch/>
        </p:blipFill>
        <p:spPr>
          <a:xfrm>
            <a:off x="0" y="3898900"/>
            <a:ext cx="12192000" cy="2959100"/>
          </a:xfrm>
          <a:prstGeom prst="rect">
            <a:avLst/>
          </a:prstGeom>
        </p:spPr>
      </p:pic>
      <p:sp>
        <p:nvSpPr>
          <p:cNvPr id="3" name="Shape 0"/>
          <p:cNvSpPr/>
          <p:nvPr/>
        </p:nvSpPr>
        <p:spPr>
          <a:xfrm rot="5400000">
            <a:off x="467360" y="410210"/>
            <a:ext cx="330200" cy="330200"/>
          </a:xfrm>
          <a:prstGeom prst="triangle">
            <a:avLst>
              <a:gd name="adj" fmla="val 50000"/>
            </a:avLst>
          </a:prstGeom>
          <a:solidFill>
            <a:srgbClr val="E0E9C9"/>
          </a:solidFill>
          <a:ln/>
        </p:spPr>
      </p:sp>
      <p:sp>
        <p:nvSpPr>
          <p:cNvPr id="4" name="Text 1"/>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rot="5400000">
            <a:off x="594360" y="537210"/>
            <a:ext cx="330200" cy="330200"/>
          </a:xfrm>
          <a:prstGeom prst="triangle">
            <a:avLst>
              <a:gd name="adj" fmla="val 50000"/>
            </a:avLst>
          </a:prstGeom>
          <a:solidFill>
            <a:srgbClr val="5E927D"/>
          </a:solidFill>
          <a:ln/>
        </p:spPr>
      </p:sp>
      <p:sp>
        <p:nvSpPr>
          <p:cNvPr id="6" name="Text 3"/>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7" name="Text 4"/>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If Elif Else Ladder</a:t>
            </a:r>
            <a:endParaRPr lang="en-US" sz="1600" dirty="0"/>
          </a:p>
        </p:txBody>
      </p:sp>
      <p:sp>
        <p:nvSpPr>
          <p:cNvPr id="8" name="Shape 5"/>
          <p:cNvSpPr/>
          <p:nvPr/>
        </p:nvSpPr>
        <p:spPr>
          <a:xfrm>
            <a:off x="638810" y="6362065"/>
            <a:ext cx="215900" cy="215900"/>
          </a:xfrm>
          <a:prstGeom prst="roundRect">
            <a:avLst>
              <a:gd name="adj" fmla="val 50000"/>
            </a:avLst>
          </a:prstGeom>
          <a:solidFill>
            <a:srgbClr val="5E927D"/>
          </a:solidFill>
          <a:ln/>
        </p:spPr>
      </p:sp>
      <p:sp>
        <p:nvSpPr>
          <p:cNvPr id="9" name="Text 6"/>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11" name="Text 8"/>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9"/>
          <p:cNvSpPr/>
          <p:nvPr/>
        </p:nvSpPr>
        <p:spPr>
          <a:xfrm>
            <a:off x="1223645" y="1635125"/>
            <a:ext cx="9716400"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5E927D"/>
                </a:solidFill>
                <a:latin typeface="MiSans" pitchFamily="34" charset="0"/>
                <a:ea typeface="MiSans" pitchFamily="34" charset="-122"/>
                <a:cs typeface="MiSans" pitchFamily="34" charset="-120"/>
              </a:rPr>
              <a:t>Conditional Statements</a:t>
            </a:r>
            <a:endParaRPr lang="en-US" sz="1600" dirty="0"/>
          </a:p>
        </p:txBody>
      </p:sp>
      <p:sp>
        <p:nvSpPr>
          <p:cNvPr id="13" name="Text 10"/>
          <p:cNvSpPr/>
          <p:nvPr/>
        </p:nvSpPr>
        <p:spPr>
          <a:xfrm>
            <a:off x="1223645" y="2194560"/>
            <a:ext cx="9715500" cy="713184"/>
          </a:xfrm>
          <a:prstGeom prst="rect">
            <a:avLst/>
          </a:prstGeom>
          <a:noFill/>
          <a:ln/>
        </p:spPr>
        <p:txBody>
          <a:bodyPr wrap="square" lIns="91440" tIns="45720" rIns="91440" bIns="45720" rtlCol="0" anchor="t">
            <a:spAutoFit/>
          </a:bodyPr>
          <a:lstStyle/>
          <a:p>
            <a:pPr>
              <a:lnSpc>
                <a:spcPct val="130000"/>
              </a:lnSpc>
            </a:pPr>
            <a:r>
              <a:rPr lang="en-US" sz="1800" dirty="0">
                <a:solidFill>
                  <a:srgbClr val="2B2F36"/>
                </a:solidFill>
                <a:latin typeface="MiSans" pitchFamily="34" charset="0"/>
                <a:ea typeface="MiSans" pitchFamily="34" charset="-122"/>
                <a:cs typeface="MiSans" pitchFamily="34" charset="-120"/>
              </a:rPr>
              <a:t>Use if, elif, and else to make decisions in your code. Map real-life scenarios like grading systems or age checks to conditional logic. Ensure proper indentation to define scope.</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8810" y="6362065"/>
            <a:ext cx="215900" cy="215900"/>
          </a:xfrm>
          <a:prstGeom prst="roundRect">
            <a:avLst>
              <a:gd name="adj" fmla="val 50000"/>
            </a:avLst>
          </a:prstGeom>
          <a:solidFill>
            <a:srgbClr val="5E927D"/>
          </a:solidFill>
          <a:ln/>
        </p:spPr>
      </p:sp>
      <p:sp>
        <p:nvSpPr>
          <p:cNvPr id="3"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5"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5400000">
            <a:off x="467360" y="410210"/>
            <a:ext cx="330200" cy="330200"/>
          </a:xfrm>
          <a:prstGeom prst="triangle">
            <a:avLst>
              <a:gd name="adj" fmla="val 50000"/>
            </a:avLst>
          </a:prstGeom>
          <a:solidFill>
            <a:srgbClr val="E0E9C9"/>
          </a:solidFill>
          <a:ln/>
        </p:spPr>
      </p:sp>
      <p:sp>
        <p:nvSpPr>
          <p:cNvPr id="7"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rot="5400000">
            <a:off x="594360" y="537210"/>
            <a:ext cx="330200" cy="330200"/>
          </a:xfrm>
          <a:prstGeom prst="triangle">
            <a:avLst>
              <a:gd name="adj" fmla="val 50000"/>
            </a:avLst>
          </a:prstGeom>
          <a:solidFill>
            <a:srgbClr val="5E927D"/>
          </a:solidFill>
          <a:ln/>
        </p:spPr>
      </p:sp>
      <p:sp>
        <p:nvSpPr>
          <p:cNvPr id="9"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For While Loop Mechanics</a:t>
            </a:r>
            <a:endParaRPr lang="en-US" sz="1600" dirty="0"/>
          </a:p>
        </p:txBody>
      </p:sp>
      <p:pic>
        <p:nvPicPr>
          <p:cNvPr id="11" name="Image 0" descr="https://kimi-img.moonshot.cn/pub/slides/slides_tmpl/image/25-08-27-20:08:04-d2nfa918bjvh7rlj0h5g.png"/>
          <p:cNvPicPr>
            <a:picLocks noChangeAspect="1"/>
          </p:cNvPicPr>
          <p:nvPr/>
        </p:nvPicPr>
        <p:blipFill>
          <a:blip r:embed="rId3"/>
          <a:srcRect t="122" b="122"/>
          <a:stretch/>
        </p:blipFill>
        <p:spPr>
          <a:xfrm>
            <a:off x="-32702" y="1633220"/>
            <a:ext cx="12257405" cy="1812290"/>
          </a:xfrm>
          <a:prstGeom prst="rect">
            <a:avLst/>
          </a:prstGeom>
        </p:spPr>
      </p:pic>
      <p:sp>
        <p:nvSpPr>
          <p:cNvPr id="12" name="Shape 9"/>
          <p:cNvSpPr/>
          <p:nvPr/>
        </p:nvSpPr>
        <p:spPr>
          <a:xfrm>
            <a:off x="2196561" y="2473621"/>
            <a:ext cx="1459038" cy="1459038"/>
          </a:xfrm>
          <a:prstGeom prst="ellipse">
            <a:avLst/>
          </a:prstGeom>
          <a:solidFill>
            <a:srgbClr val="FFFFFF"/>
          </a:solidFill>
          <a:ln w="19050">
            <a:solidFill>
              <a:srgbClr val="2E536D"/>
            </a:solidFill>
            <a:prstDash val="solid"/>
          </a:ln>
        </p:spPr>
      </p:sp>
      <p:sp>
        <p:nvSpPr>
          <p:cNvPr id="13" name="Text 10"/>
          <p:cNvSpPr/>
          <p:nvPr/>
        </p:nvSpPr>
        <p:spPr>
          <a:xfrm>
            <a:off x="2196561" y="2473621"/>
            <a:ext cx="1459038" cy="1459038"/>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2388111" y="2665171"/>
            <a:ext cx="1075939" cy="1075939"/>
          </a:xfrm>
          <a:prstGeom prst="ellipse">
            <a:avLst/>
          </a:prstGeom>
          <a:solidFill>
            <a:srgbClr val="B4CA7C"/>
          </a:solidFill>
          <a:ln/>
        </p:spPr>
      </p:sp>
      <p:sp>
        <p:nvSpPr>
          <p:cNvPr id="15" name="Text 12"/>
          <p:cNvSpPr/>
          <p:nvPr/>
        </p:nvSpPr>
        <p:spPr>
          <a:xfrm>
            <a:off x="2388111" y="2665171"/>
            <a:ext cx="1075939" cy="1075939"/>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5366481" y="2473621"/>
            <a:ext cx="1459038" cy="1459038"/>
          </a:xfrm>
          <a:prstGeom prst="ellipse">
            <a:avLst/>
          </a:prstGeom>
          <a:solidFill>
            <a:srgbClr val="FFFFFF"/>
          </a:solidFill>
          <a:ln w="19050">
            <a:solidFill>
              <a:srgbClr val="BFBFBF"/>
            </a:solidFill>
            <a:prstDash val="solid"/>
          </a:ln>
        </p:spPr>
      </p:sp>
      <p:sp>
        <p:nvSpPr>
          <p:cNvPr id="17" name="Text 14"/>
          <p:cNvSpPr/>
          <p:nvPr/>
        </p:nvSpPr>
        <p:spPr>
          <a:xfrm>
            <a:off x="5366481" y="2473621"/>
            <a:ext cx="1459038" cy="1459038"/>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a:off x="5558031" y="2665171"/>
            <a:ext cx="1075939" cy="1075939"/>
          </a:xfrm>
          <a:prstGeom prst="ellipse">
            <a:avLst/>
          </a:prstGeom>
          <a:solidFill>
            <a:srgbClr val="525E30"/>
          </a:solidFill>
          <a:ln/>
        </p:spPr>
      </p:sp>
      <p:sp>
        <p:nvSpPr>
          <p:cNvPr id="19" name="Text 16"/>
          <p:cNvSpPr/>
          <p:nvPr/>
        </p:nvSpPr>
        <p:spPr>
          <a:xfrm>
            <a:off x="5558031" y="2665171"/>
            <a:ext cx="1075939" cy="1075939"/>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7"/>
          <p:cNvSpPr/>
          <p:nvPr/>
        </p:nvSpPr>
        <p:spPr>
          <a:xfrm>
            <a:off x="8536401" y="2473621"/>
            <a:ext cx="1459038" cy="1459038"/>
          </a:xfrm>
          <a:prstGeom prst="ellipse">
            <a:avLst/>
          </a:prstGeom>
          <a:solidFill>
            <a:srgbClr val="FFFFFF"/>
          </a:solidFill>
          <a:ln w="19050">
            <a:solidFill>
              <a:srgbClr val="2E536D"/>
            </a:solidFill>
            <a:prstDash val="solid"/>
          </a:ln>
        </p:spPr>
      </p:sp>
      <p:sp>
        <p:nvSpPr>
          <p:cNvPr id="21" name="Text 18"/>
          <p:cNvSpPr/>
          <p:nvPr/>
        </p:nvSpPr>
        <p:spPr>
          <a:xfrm>
            <a:off x="8536401" y="2473621"/>
            <a:ext cx="1459038" cy="1459038"/>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19"/>
          <p:cNvSpPr/>
          <p:nvPr/>
        </p:nvSpPr>
        <p:spPr>
          <a:xfrm>
            <a:off x="8727951" y="2665171"/>
            <a:ext cx="1075939" cy="1075939"/>
          </a:xfrm>
          <a:prstGeom prst="ellipse">
            <a:avLst/>
          </a:prstGeom>
          <a:solidFill>
            <a:srgbClr val="B4CA7C"/>
          </a:solidFill>
          <a:ln/>
        </p:spPr>
      </p:sp>
      <p:sp>
        <p:nvSpPr>
          <p:cNvPr id="23" name="Text 20"/>
          <p:cNvSpPr/>
          <p:nvPr/>
        </p:nvSpPr>
        <p:spPr>
          <a:xfrm>
            <a:off x="8727951" y="2665171"/>
            <a:ext cx="1075939" cy="1075939"/>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1"/>
          <p:cNvSpPr/>
          <p:nvPr/>
        </p:nvSpPr>
        <p:spPr>
          <a:xfrm>
            <a:off x="2552868" y="2907327"/>
            <a:ext cx="726482" cy="584775"/>
          </a:xfrm>
          <a:prstGeom prst="rect">
            <a:avLst/>
          </a:prstGeom>
          <a:solidFill>
            <a:srgbClr val="000000">
              <a:alpha val="0"/>
            </a:srgbClr>
          </a:solidFill>
          <a:ln/>
        </p:spPr>
      </p:sp>
      <p:sp>
        <p:nvSpPr>
          <p:cNvPr id="25" name="Text 22"/>
          <p:cNvSpPr/>
          <p:nvPr/>
        </p:nvSpPr>
        <p:spPr>
          <a:xfrm>
            <a:off x="2552868" y="2907327"/>
            <a:ext cx="726482" cy="584775"/>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01</a:t>
            </a:r>
            <a:endParaRPr lang="en-US" sz="1600" dirty="0"/>
          </a:p>
        </p:txBody>
      </p:sp>
      <p:sp>
        <p:nvSpPr>
          <p:cNvPr id="26" name="Text 23"/>
          <p:cNvSpPr/>
          <p:nvPr/>
        </p:nvSpPr>
        <p:spPr>
          <a:xfrm>
            <a:off x="1376045" y="4036695"/>
            <a:ext cx="3100705" cy="245467"/>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For Loop Basics</a:t>
            </a:r>
            <a:endParaRPr lang="en-US" sz="1600" dirty="0"/>
          </a:p>
        </p:txBody>
      </p:sp>
      <p:sp>
        <p:nvSpPr>
          <p:cNvPr id="27" name="Text 24"/>
          <p:cNvSpPr/>
          <p:nvPr/>
        </p:nvSpPr>
        <p:spPr>
          <a:xfrm>
            <a:off x="1376045" y="4379595"/>
            <a:ext cx="2872740" cy="1429345"/>
          </a:xfrm>
          <a:prstGeom prst="rect">
            <a:avLst/>
          </a:prstGeom>
          <a:noFill/>
          <a:ln/>
        </p:spPr>
        <p:txBody>
          <a:bodyPr wrap="square" lIns="0" tIns="0" rIns="0" bIns="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Understand the for loop, which iterates over sequences like lists or ranges. Use range() to generate sequences and perform repetitive tasks efficiently.</a:t>
            </a:r>
            <a:endParaRPr lang="en-US" sz="1600" dirty="0"/>
          </a:p>
        </p:txBody>
      </p:sp>
      <p:sp>
        <p:nvSpPr>
          <p:cNvPr id="28" name="Shape 25"/>
          <p:cNvSpPr/>
          <p:nvPr/>
        </p:nvSpPr>
        <p:spPr>
          <a:xfrm>
            <a:off x="5722788" y="2907327"/>
            <a:ext cx="726482" cy="584775"/>
          </a:xfrm>
          <a:prstGeom prst="rect">
            <a:avLst/>
          </a:prstGeom>
          <a:solidFill>
            <a:srgbClr val="000000">
              <a:alpha val="0"/>
            </a:srgbClr>
          </a:solidFill>
          <a:ln/>
        </p:spPr>
      </p:sp>
      <p:sp>
        <p:nvSpPr>
          <p:cNvPr id="29" name="Text 26"/>
          <p:cNvSpPr/>
          <p:nvPr/>
        </p:nvSpPr>
        <p:spPr>
          <a:xfrm>
            <a:off x="5722788" y="2907327"/>
            <a:ext cx="726482" cy="584775"/>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02</a:t>
            </a:r>
            <a:endParaRPr lang="en-US" sz="1600" dirty="0"/>
          </a:p>
        </p:txBody>
      </p:sp>
      <p:sp>
        <p:nvSpPr>
          <p:cNvPr id="30" name="Text 27"/>
          <p:cNvSpPr/>
          <p:nvPr/>
        </p:nvSpPr>
        <p:spPr>
          <a:xfrm>
            <a:off x="4708525" y="4036695"/>
            <a:ext cx="3100705" cy="245467"/>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While Loop Mechanics</a:t>
            </a:r>
            <a:endParaRPr lang="en-US" sz="1600" dirty="0"/>
          </a:p>
        </p:txBody>
      </p:sp>
      <p:sp>
        <p:nvSpPr>
          <p:cNvPr id="31" name="Text 28"/>
          <p:cNvSpPr/>
          <p:nvPr/>
        </p:nvSpPr>
        <p:spPr>
          <a:xfrm>
            <a:off x="4708525" y="4379595"/>
            <a:ext cx="2872740" cy="1429345"/>
          </a:xfrm>
          <a:prstGeom prst="rect">
            <a:avLst/>
          </a:prstGeom>
          <a:noFill/>
          <a:ln/>
        </p:spPr>
        <p:txBody>
          <a:bodyPr wrap="square" lIns="0" tIns="0" rIns="0" bIns="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Explore the while loop, which repeats a block of code as long as a condition is true. Be cautious of infinite loops and ensure the loop variable is updated to avoid them.</a:t>
            </a:r>
            <a:endParaRPr lang="en-US" sz="1600" dirty="0"/>
          </a:p>
        </p:txBody>
      </p:sp>
      <p:sp>
        <p:nvSpPr>
          <p:cNvPr id="32" name="Shape 29"/>
          <p:cNvSpPr/>
          <p:nvPr/>
        </p:nvSpPr>
        <p:spPr>
          <a:xfrm>
            <a:off x="8912650" y="2907327"/>
            <a:ext cx="726482" cy="584775"/>
          </a:xfrm>
          <a:prstGeom prst="rect">
            <a:avLst/>
          </a:prstGeom>
          <a:solidFill>
            <a:srgbClr val="000000">
              <a:alpha val="0"/>
            </a:srgbClr>
          </a:solidFill>
          <a:ln/>
        </p:spPr>
      </p:sp>
      <p:sp>
        <p:nvSpPr>
          <p:cNvPr id="33" name="Text 30"/>
          <p:cNvSpPr/>
          <p:nvPr/>
        </p:nvSpPr>
        <p:spPr>
          <a:xfrm>
            <a:off x="8912650" y="2907327"/>
            <a:ext cx="726482" cy="584775"/>
          </a:xfrm>
          <a:prstGeom prst="rect">
            <a:avLst/>
          </a:prstGeom>
          <a:noFill/>
          <a:ln/>
        </p:spPr>
        <p:txBody>
          <a:bodyPr wrap="square" lIns="45720" tIns="91440" rIns="91440" bIns="45720" rtlCol="0" anchor="t"/>
          <a:lstStyle/>
          <a:p>
            <a:pPr algn="ctr">
              <a:lnSpc>
                <a:spcPct val="100000"/>
              </a:lnSpc>
            </a:pPr>
            <a:r>
              <a:rPr lang="en-US" sz="3200" b="1" dirty="0">
                <a:solidFill>
                  <a:srgbClr val="FFFFFF"/>
                </a:solidFill>
                <a:latin typeface="MiSans" pitchFamily="34" charset="0"/>
                <a:ea typeface="MiSans" pitchFamily="34" charset="-122"/>
                <a:cs typeface="MiSans" pitchFamily="34" charset="-120"/>
              </a:rPr>
              <a:t>03</a:t>
            </a:r>
            <a:endParaRPr lang="en-US" sz="1600" dirty="0"/>
          </a:p>
        </p:txBody>
      </p:sp>
      <p:sp>
        <p:nvSpPr>
          <p:cNvPr id="34" name="Text 31"/>
          <p:cNvSpPr/>
          <p:nvPr/>
        </p:nvSpPr>
        <p:spPr>
          <a:xfrm>
            <a:off x="8229600" y="4036695"/>
            <a:ext cx="3100705" cy="245467"/>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Loop Tracing</a:t>
            </a:r>
            <a:endParaRPr lang="en-US" sz="1600" dirty="0"/>
          </a:p>
        </p:txBody>
      </p:sp>
      <p:sp>
        <p:nvSpPr>
          <p:cNvPr id="35" name="Text 32"/>
          <p:cNvSpPr/>
          <p:nvPr/>
        </p:nvSpPr>
        <p:spPr>
          <a:xfrm>
            <a:off x="8229600" y="4379595"/>
            <a:ext cx="2872740" cy="1429345"/>
          </a:xfrm>
          <a:prstGeom prst="rect">
            <a:avLst/>
          </a:prstGeom>
          <a:noFill/>
          <a:ln/>
        </p:spPr>
        <p:txBody>
          <a:bodyPr wrap="square" lIns="0" tIns="0" rIns="0" bIns="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Practice tracing loops on paper to visualize iteration steps. This helps in understanding loop behavior and debugging issues before running the code.</a:t>
            </a: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05</a:t>
            </a:r>
            <a:endParaRPr lang="en-US" sz="1600" dirty="0"/>
          </a:p>
        </p:txBody>
      </p:sp>
      <p:sp>
        <p:nvSpPr>
          <p:cNvPr id="7" name="Text 3"/>
          <p:cNvSpPr/>
          <p:nvPr/>
        </p:nvSpPr>
        <p:spPr>
          <a:xfrm>
            <a:off x="5054600" y="3223895"/>
            <a:ext cx="6787515" cy="683617"/>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Practice &amp; Project</a:t>
            </a: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8:00-d2nfa818bjvh7rlj0gsg.png"/>
          <p:cNvPicPr>
            <a:picLocks noChangeAspect="1"/>
          </p:cNvPicPr>
          <p:nvPr/>
        </p:nvPicPr>
        <p:blipFill>
          <a:blip r:embed="rId3"/>
          <a:srcRect t="27" b="27"/>
          <a:stretch/>
        </p:blipFill>
        <p:spPr>
          <a:xfrm>
            <a:off x="1071245" y="1325880"/>
            <a:ext cx="3477260" cy="2057400"/>
          </a:xfrm>
          <a:prstGeom prst="rect">
            <a:avLst/>
          </a:prstGeom>
        </p:spPr>
      </p:pic>
      <p:sp>
        <p:nvSpPr>
          <p:cNvPr id="3" name="Shape 0"/>
          <p:cNvSpPr/>
          <p:nvPr/>
        </p:nvSpPr>
        <p:spPr>
          <a:xfrm>
            <a:off x="638810" y="6362065"/>
            <a:ext cx="215900" cy="215900"/>
          </a:xfrm>
          <a:prstGeom prst="roundRect">
            <a:avLst>
              <a:gd name="adj" fmla="val 50000"/>
            </a:avLst>
          </a:prstGeom>
          <a:solidFill>
            <a:srgbClr val="5E927D"/>
          </a:solidFill>
          <a:ln/>
        </p:spPr>
      </p:sp>
      <p:sp>
        <p:nvSpPr>
          <p:cNvPr id="4"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6"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rot="5400000">
            <a:off x="467360" y="410210"/>
            <a:ext cx="330200" cy="330200"/>
          </a:xfrm>
          <a:prstGeom prst="triangle">
            <a:avLst>
              <a:gd name="adj" fmla="val 50000"/>
            </a:avLst>
          </a:prstGeom>
          <a:solidFill>
            <a:srgbClr val="E0E9C9"/>
          </a:solidFill>
          <a:ln/>
        </p:spPr>
      </p:sp>
      <p:sp>
        <p:nvSpPr>
          <p:cNvPr id="8"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rot="5400000">
            <a:off x="594360" y="537210"/>
            <a:ext cx="330200" cy="330200"/>
          </a:xfrm>
          <a:prstGeom prst="triangle">
            <a:avLst>
              <a:gd name="adj" fmla="val 50000"/>
            </a:avLst>
          </a:prstGeom>
          <a:solidFill>
            <a:srgbClr val="5E927D"/>
          </a:solidFill>
          <a:ln/>
        </p:spPr>
      </p:sp>
      <p:sp>
        <p:nvSpPr>
          <p:cNvPr id="10"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8"/>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Guided Exercises Roundup</a:t>
            </a:r>
            <a:endParaRPr lang="en-US" sz="1600" dirty="0"/>
          </a:p>
        </p:txBody>
      </p:sp>
      <p:pic>
        <p:nvPicPr>
          <p:cNvPr id="12" name="Image 1" descr="https://kimi-img.moonshot.cn/pub/slides/slides_tmpl/image/25-08-27-20:08:00-d2nfa818bjvh7rlj0gtg.png"/>
          <p:cNvPicPr>
            <a:picLocks noChangeAspect="1"/>
          </p:cNvPicPr>
          <p:nvPr/>
        </p:nvPicPr>
        <p:blipFill>
          <a:blip r:embed="rId4"/>
          <a:srcRect t="75" b="75"/>
          <a:stretch/>
        </p:blipFill>
        <p:spPr>
          <a:xfrm>
            <a:off x="7642860" y="3690620"/>
            <a:ext cx="3459480" cy="2099945"/>
          </a:xfrm>
          <a:prstGeom prst="rect">
            <a:avLst/>
          </a:prstGeom>
        </p:spPr>
      </p:pic>
      <p:sp>
        <p:nvSpPr>
          <p:cNvPr id="13" name="Shape 9"/>
          <p:cNvSpPr/>
          <p:nvPr/>
        </p:nvSpPr>
        <p:spPr>
          <a:xfrm>
            <a:off x="1059180" y="3534410"/>
            <a:ext cx="10080000" cy="0"/>
          </a:xfrm>
          <a:prstGeom prst="line">
            <a:avLst/>
          </a:prstGeom>
          <a:noFill/>
          <a:ln w="19050">
            <a:solidFill>
              <a:srgbClr val="9FB26A"/>
            </a:solidFill>
            <a:prstDash val="solid"/>
            <a:headEnd type="none"/>
            <a:tailEnd type="none"/>
          </a:ln>
        </p:spPr>
      </p:sp>
      <p:pic>
        <p:nvPicPr>
          <p:cNvPr id="14" name="Image 2" descr="https://kimi-img.moonshot.cn/pub/slides/slides_tmpl/image/25-08-27-20:08:01-d2nfa898bjvh7rlj0gu0.png"/>
          <p:cNvPicPr>
            <a:picLocks noChangeAspect="1"/>
          </p:cNvPicPr>
          <p:nvPr/>
        </p:nvPicPr>
        <p:blipFill>
          <a:blip r:embed="rId5"/>
          <a:srcRect t="135" b="135"/>
          <a:stretch/>
        </p:blipFill>
        <p:spPr>
          <a:xfrm>
            <a:off x="7642860" y="3690620"/>
            <a:ext cx="3453765" cy="2115820"/>
          </a:xfrm>
          <a:prstGeom prst="rect">
            <a:avLst/>
          </a:prstGeom>
        </p:spPr>
      </p:pic>
      <p:sp>
        <p:nvSpPr>
          <p:cNvPr id="15" name="Text 10"/>
          <p:cNvSpPr/>
          <p:nvPr/>
        </p:nvSpPr>
        <p:spPr>
          <a:xfrm>
            <a:off x="4719955" y="1363980"/>
            <a:ext cx="6373495" cy="306784"/>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Exercise Overview</a:t>
            </a:r>
            <a:endParaRPr lang="en-US" sz="1600" dirty="0"/>
          </a:p>
        </p:txBody>
      </p:sp>
      <p:sp>
        <p:nvSpPr>
          <p:cNvPr id="16" name="Text 11"/>
          <p:cNvSpPr/>
          <p:nvPr/>
        </p:nvSpPr>
        <p:spPr>
          <a:xfrm>
            <a:off x="4719955" y="1791335"/>
            <a:ext cx="6382385" cy="950913"/>
          </a:xfrm>
          <a:prstGeom prst="rect">
            <a:avLst/>
          </a:prstGeom>
          <a:noFill/>
          <a:ln/>
        </p:spPr>
        <p:txBody>
          <a:bodyPr wrap="square" lIns="91440" tIns="45720" rIns="91440" bIns="45720" rtlCol="0" anchor="t">
            <a:spAutoFit/>
          </a:bodyPr>
          <a:lstStyle/>
          <a:p>
            <a:pPr>
              <a:lnSpc>
                <a:spcPct val="130000"/>
              </a:lnSpc>
            </a:pPr>
            <a:r>
              <a:rPr lang="en-US" sz="1600" dirty="0">
                <a:solidFill>
                  <a:srgbClr val="2B2F36"/>
                </a:solidFill>
                <a:latin typeface="MiSans" pitchFamily="34" charset="0"/>
                <a:ea typeface="MiSans" pitchFamily="34" charset="-122"/>
                <a:cs typeface="MiSans" pitchFamily="34" charset="-120"/>
              </a:rPr>
              <a:t>Complete six guided exercises: personalize greetings, swap variable values, calculate areas, test even/odd numbers, generate multiplication tables, and create a random guessing game.</a:t>
            </a:r>
            <a:endParaRPr lang="en-US" sz="1600" dirty="0"/>
          </a:p>
        </p:txBody>
      </p:sp>
      <p:sp>
        <p:nvSpPr>
          <p:cNvPr id="17" name="Text 12"/>
          <p:cNvSpPr/>
          <p:nvPr/>
        </p:nvSpPr>
        <p:spPr>
          <a:xfrm>
            <a:off x="1071245" y="3797300"/>
            <a:ext cx="6373495" cy="306784"/>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Trainer Support</a:t>
            </a:r>
            <a:endParaRPr lang="en-US" sz="1600" dirty="0"/>
          </a:p>
        </p:txBody>
      </p:sp>
      <p:sp>
        <p:nvSpPr>
          <p:cNvPr id="18" name="Text 13"/>
          <p:cNvSpPr/>
          <p:nvPr/>
        </p:nvSpPr>
        <p:spPr>
          <a:xfrm>
            <a:off x="1071245" y="4224655"/>
            <a:ext cx="6382385" cy="950913"/>
          </a:xfrm>
          <a:prstGeom prst="rect">
            <a:avLst/>
          </a:prstGeom>
          <a:noFill/>
          <a:ln/>
        </p:spPr>
        <p:txBody>
          <a:bodyPr wrap="square" lIns="91440" tIns="45720" rIns="91440" bIns="45720" rtlCol="0" anchor="t">
            <a:spAutoFit/>
          </a:bodyPr>
          <a:lstStyle/>
          <a:p>
            <a:pPr>
              <a:lnSpc>
                <a:spcPct val="130000"/>
              </a:lnSpc>
            </a:pPr>
            <a:r>
              <a:rPr lang="en-US" sz="1600" dirty="0">
                <a:solidFill>
                  <a:srgbClr val="2B2F36"/>
                </a:solidFill>
                <a:latin typeface="MiSans" pitchFamily="34" charset="0"/>
                <a:ea typeface="MiSans" pitchFamily="34" charset="-122"/>
                <a:cs typeface="MiSans" pitchFamily="34" charset="-120"/>
              </a:rPr>
              <a:t>Trainers will provide support and rotate help as needed. Feel free to ask questions and experiment with variations to deepen your understanding.</a:t>
            </a: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8810" y="6362065"/>
            <a:ext cx="215900" cy="215900"/>
          </a:xfrm>
          <a:prstGeom prst="roundRect">
            <a:avLst>
              <a:gd name="adj" fmla="val 50000"/>
            </a:avLst>
          </a:prstGeom>
          <a:solidFill>
            <a:srgbClr val="5E927D"/>
          </a:solidFill>
          <a:ln/>
        </p:spPr>
      </p:sp>
      <p:sp>
        <p:nvSpPr>
          <p:cNvPr id="3"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5"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5400000">
            <a:off x="467360" y="410210"/>
            <a:ext cx="330200" cy="330200"/>
          </a:xfrm>
          <a:prstGeom prst="triangle">
            <a:avLst>
              <a:gd name="adj" fmla="val 50000"/>
            </a:avLst>
          </a:prstGeom>
          <a:solidFill>
            <a:srgbClr val="E0E9C9"/>
          </a:solidFill>
          <a:ln/>
        </p:spPr>
      </p:sp>
      <p:sp>
        <p:nvSpPr>
          <p:cNvPr id="7"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rot="5400000">
            <a:off x="594360" y="537210"/>
            <a:ext cx="330200" cy="330200"/>
          </a:xfrm>
          <a:prstGeom prst="triangle">
            <a:avLst>
              <a:gd name="adj" fmla="val 50000"/>
            </a:avLst>
          </a:prstGeom>
          <a:solidFill>
            <a:srgbClr val="5E927D"/>
          </a:solidFill>
          <a:ln/>
        </p:spPr>
      </p:sp>
      <p:sp>
        <p:nvSpPr>
          <p:cNvPr id="9"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Mini Project Spec Sheet</a:t>
            </a:r>
            <a:endParaRPr lang="en-US" sz="1600" dirty="0"/>
          </a:p>
        </p:txBody>
      </p:sp>
      <p:sp>
        <p:nvSpPr>
          <p:cNvPr id="11" name="Shape 9"/>
          <p:cNvSpPr/>
          <p:nvPr/>
        </p:nvSpPr>
        <p:spPr>
          <a:xfrm rot="21420000" flipH="1">
            <a:off x="11468100" y="4840605"/>
            <a:ext cx="287655" cy="2033270"/>
          </a:xfrm>
          <a:prstGeom prst="parallelogram">
            <a:avLst>
              <a:gd name="adj" fmla="val 61368"/>
            </a:avLst>
          </a:prstGeom>
          <a:gradFill flip="none" rotWithShape="1">
            <a:gsLst>
              <a:gs pos="0">
                <a:srgbClr val="E0E9C9"/>
              </a:gs>
              <a:gs pos="3000">
                <a:srgbClr val="E0E9C9"/>
              </a:gs>
              <a:gs pos="94000">
                <a:srgbClr val="B4CA7C">
                  <a:alpha val="26000"/>
                </a:srgbClr>
              </a:gs>
              <a:gs pos="100000">
                <a:srgbClr val="B4CA7C">
                  <a:alpha val="26000"/>
                </a:srgbClr>
              </a:gs>
            </a:gsLst>
            <a:lin ang="5400000" scaled="1"/>
          </a:gradFill>
          <a:ln/>
        </p:spPr>
      </p:sp>
      <p:sp>
        <p:nvSpPr>
          <p:cNvPr id="12" name="Text 10"/>
          <p:cNvSpPr/>
          <p:nvPr/>
        </p:nvSpPr>
        <p:spPr>
          <a:xfrm rot="21420000">
            <a:off x="11468100" y="4840605"/>
            <a:ext cx="287655" cy="2033270"/>
          </a:xfrm>
          <a:prstGeom prst="rect">
            <a:avLst/>
          </a:prstGeom>
          <a:noFill/>
          <a:ln/>
        </p:spPr>
        <p:txBody>
          <a:bodyPr wrap="square" lIns="45720" tIns="91440" rIns="91440" bIns="45720" rtlCol="0" anchor="ctr"/>
          <a:lstStyle/>
          <a:p>
            <a:pPr>
              <a:lnSpc>
                <a:spcPct val="100000"/>
              </a:lnSpc>
            </a:pPr>
            <a:endParaRPr lang="en-US" sz="1600" dirty="0"/>
          </a:p>
        </p:txBody>
      </p:sp>
      <p:pic>
        <p:nvPicPr>
          <p:cNvPr id="13" name="Image 0" descr="https://kimi-img.moonshot.cn/pub/slides/slides_tmpl/image/25-08-27-20:08:03-d2nfa8p8bjvh7rlj0h50.png"/>
          <p:cNvPicPr>
            <a:picLocks noChangeAspect="1"/>
          </p:cNvPicPr>
          <p:nvPr/>
        </p:nvPicPr>
        <p:blipFill>
          <a:blip r:embed="rId3"/>
          <a:srcRect l="66" r="66"/>
          <a:stretch/>
        </p:blipFill>
        <p:spPr>
          <a:xfrm>
            <a:off x="8042910" y="-5715"/>
            <a:ext cx="3372485" cy="6858000"/>
          </a:xfrm>
          <a:prstGeom prst="rect">
            <a:avLst/>
          </a:prstGeom>
        </p:spPr>
      </p:pic>
      <p:sp>
        <p:nvSpPr>
          <p:cNvPr id="14" name="Shape 11"/>
          <p:cNvSpPr/>
          <p:nvPr/>
        </p:nvSpPr>
        <p:spPr>
          <a:xfrm>
            <a:off x="861060" y="1113790"/>
            <a:ext cx="76200" cy="1215390"/>
          </a:xfrm>
          <a:prstGeom prst="roundRect">
            <a:avLst>
              <a:gd name="adj" fmla="val 50000"/>
            </a:avLst>
          </a:prstGeom>
          <a:solidFill>
            <a:srgbClr val="9FB26A"/>
          </a:solidFill>
          <a:ln/>
        </p:spPr>
      </p:sp>
      <p:sp>
        <p:nvSpPr>
          <p:cNvPr id="15" name="Text 12"/>
          <p:cNvSpPr/>
          <p:nvPr/>
        </p:nvSpPr>
        <p:spPr>
          <a:xfrm>
            <a:off x="861060" y="1113790"/>
            <a:ext cx="76200"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988060" y="1113790"/>
            <a:ext cx="7019925" cy="1215390"/>
          </a:xfrm>
          <a:prstGeom prst="roundRect">
            <a:avLst>
              <a:gd name="adj" fmla="val 0"/>
            </a:avLst>
          </a:prstGeom>
          <a:solidFill>
            <a:srgbClr val="FFFFFF"/>
          </a:solidFill>
          <a:ln w="28575">
            <a:gradFill flip="none" rotWithShape="1">
              <a:gsLst>
                <a:gs pos="0">
                  <a:srgbClr val="9FB26A">
                    <a:alpha val="0"/>
                  </a:srgbClr>
                </a:gs>
                <a:gs pos="15000">
                  <a:srgbClr val="9FB26A">
                    <a:alpha val="0"/>
                  </a:srgbClr>
                </a:gs>
                <a:gs pos="100000">
                  <a:srgbClr val="9FB26A"/>
                </a:gs>
              </a:gsLst>
              <a:lin ang="10740000" scaled="1"/>
            </a:gradFill>
            <a:prstDash val="solid"/>
          </a:ln>
        </p:spPr>
      </p:sp>
      <p:sp>
        <p:nvSpPr>
          <p:cNvPr id="17" name="Text 14"/>
          <p:cNvSpPr/>
          <p:nvPr/>
        </p:nvSpPr>
        <p:spPr>
          <a:xfrm>
            <a:off x="988060" y="1113790"/>
            <a:ext cx="7019925"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a:off x="861060" y="2421890"/>
            <a:ext cx="76200" cy="1215390"/>
          </a:xfrm>
          <a:prstGeom prst="roundRect">
            <a:avLst>
              <a:gd name="adj" fmla="val 50000"/>
            </a:avLst>
          </a:prstGeom>
          <a:solidFill>
            <a:srgbClr val="9FB26A"/>
          </a:solidFill>
          <a:ln/>
        </p:spPr>
      </p:sp>
      <p:sp>
        <p:nvSpPr>
          <p:cNvPr id="19" name="Text 16"/>
          <p:cNvSpPr/>
          <p:nvPr/>
        </p:nvSpPr>
        <p:spPr>
          <a:xfrm>
            <a:off x="861060" y="2421890"/>
            <a:ext cx="76200"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7"/>
          <p:cNvSpPr/>
          <p:nvPr/>
        </p:nvSpPr>
        <p:spPr>
          <a:xfrm>
            <a:off x="988060" y="2421890"/>
            <a:ext cx="7019925" cy="1215390"/>
          </a:xfrm>
          <a:prstGeom prst="roundRect">
            <a:avLst>
              <a:gd name="adj" fmla="val 0"/>
            </a:avLst>
          </a:prstGeom>
          <a:solidFill>
            <a:srgbClr val="FFFFFF"/>
          </a:solidFill>
          <a:ln w="28575">
            <a:gradFill flip="none" rotWithShape="1">
              <a:gsLst>
                <a:gs pos="0">
                  <a:srgbClr val="9FB26A">
                    <a:alpha val="0"/>
                  </a:srgbClr>
                </a:gs>
                <a:gs pos="15000">
                  <a:srgbClr val="9FB26A">
                    <a:alpha val="0"/>
                  </a:srgbClr>
                </a:gs>
                <a:gs pos="100000">
                  <a:srgbClr val="9FB26A"/>
                </a:gs>
              </a:gsLst>
              <a:lin ang="10740000" scaled="1"/>
            </a:gradFill>
            <a:prstDash val="solid"/>
          </a:ln>
        </p:spPr>
      </p:sp>
      <p:sp>
        <p:nvSpPr>
          <p:cNvPr id="21" name="Text 18"/>
          <p:cNvSpPr/>
          <p:nvPr/>
        </p:nvSpPr>
        <p:spPr>
          <a:xfrm>
            <a:off x="988060" y="2421890"/>
            <a:ext cx="7019925"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19"/>
          <p:cNvSpPr/>
          <p:nvPr/>
        </p:nvSpPr>
        <p:spPr>
          <a:xfrm>
            <a:off x="861060" y="3729990"/>
            <a:ext cx="76200" cy="1215390"/>
          </a:xfrm>
          <a:prstGeom prst="roundRect">
            <a:avLst>
              <a:gd name="adj" fmla="val 50000"/>
            </a:avLst>
          </a:prstGeom>
          <a:solidFill>
            <a:srgbClr val="9FB26A"/>
          </a:solidFill>
          <a:ln/>
        </p:spPr>
      </p:sp>
      <p:sp>
        <p:nvSpPr>
          <p:cNvPr id="23" name="Text 20"/>
          <p:cNvSpPr/>
          <p:nvPr/>
        </p:nvSpPr>
        <p:spPr>
          <a:xfrm>
            <a:off x="861060" y="3729990"/>
            <a:ext cx="76200"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1"/>
          <p:cNvSpPr/>
          <p:nvPr/>
        </p:nvSpPr>
        <p:spPr>
          <a:xfrm>
            <a:off x="988060" y="3729990"/>
            <a:ext cx="7019925" cy="1215390"/>
          </a:xfrm>
          <a:prstGeom prst="roundRect">
            <a:avLst>
              <a:gd name="adj" fmla="val 0"/>
            </a:avLst>
          </a:prstGeom>
          <a:solidFill>
            <a:srgbClr val="FFFFFF"/>
          </a:solidFill>
          <a:ln w="28575">
            <a:gradFill flip="none" rotWithShape="1">
              <a:gsLst>
                <a:gs pos="0">
                  <a:srgbClr val="9FB26A">
                    <a:alpha val="0"/>
                  </a:srgbClr>
                </a:gs>
                <a:gs pos="15000">
                  <a:srgbClr val="9FB26A">
                    <a:alpha val="0"/>
                  </a:srgbClr>
                </a:gs>
                <a:gs pos="100000">
                  <a:srgbClr val="9FB26A"/>
                </a:gs>
              </a:gsLst>
              <a:lin ang="10740000" scaled="1"/>
            </a:gradFill>
            <a:prstDash val="solid"/>
          </a:ln>
        </p:spPr>
      </p:sp>
      <p:sp>
        <p:nvSpPr>
          <p:cNvPr id="25" name="Text 22"/>
          <p:cNvSpPr/>
          <p:nvPr/>
        </p:nvSpPr>
        <p:spPr>
          <a:xfrm>
            <a:off x="988060" y="3729990"/>
            <a:ext cx="7019925"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6" name="Shape 23"/>
          <p:cNvSpPr/>
          <p:nvPr/>
        </p:nvSpPr>
        <p:spPr>
          <a:xfrm>
            <a:off x="861060" y="5038090"/>
            <a:ext cx="76200" cy="1215390"/>
          </a:xfrm>
          <a:prstGeom prst="roundRect">
            <a:avLst>
              <a:gd name="adj" fmla="val 50000"/>
            </a:avLst>
          </a:prstGeom>
          <a:solidFill>
            <a:srgbClr val="9FB26A"/>
          </a:solidFill>
          <a:ln/>
        </p:spPr>
      </p:sp>
      <p:sp>
        <p:nvSpPr>
          <p:cNvPr id="27" name="Text 24"/>
          <p:cNvSpPr/>
          <p:nvPr/>
        </p:nvSpPr>
        <p:spPr>
          <a:xfrm>
            <a:off x="861060" y="5038090"/>
            <a:ext cx="76200"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28" name="Shape 25"/>
          <p:cNvSpPr/>
          <p:nvPr/>
        </p:nvSpPr>
        <p:spPr>
          <a:xfrm>
            <a:off x="988060" y="5038090"/>
            <a:ext cx="7019925" cy="1215390"/>
          </a:xfrm>
          <a:prstGeom prst="roundRect">
            <a:avLst>
              <a:gd name="adj" fmla="val 0"/>
            </a:avLst>
          </a:prstGeom>
          <a:solidFill>
            <a:srgbClr val="FFFFFF"/>
          </a:solidFill>
          <a:ln w="28575">
            <a:gradFill flip="none" rotWithShape="1">
              <a:gsLst>
                <a:gs pos="0">
                  <a:srgbClr val="9FB26A">
                    <a:alpha val="0"/>
                  </a:srgbClr>
                </a:gs>
                <a:gs pos="15000">
                  <a:srgbClr val="9FB26A">
                    <a:alpha val="0"/>
                  </a:srgbClr>
                </a:gs>
                <a:gs pos="100000">
                  <a:srgbClr val="9FB26A"/>
                </a:gs>
              </a:gsLst>
              <a:lin ang="10740000" scaled="1"/>
            </a:gradFill>
            <a:prstDash val="solid"/>
          </a:ln>
        </p:spPr>
      </p:sp>
      <p:sp>
        <p:nvSpPr>
          <p:cNvPr id="29" name="Text 26"/>
          <p:cNvSpPr/>
          <p:nvPr/>
        </p:nvSpPr>
        <p:spPr>
          <a:xfrm>
            <a:off x="988060" y="5038090"/>
            <a:ext cx="7019925" cy="1215390"/>
          </a:xfrm>
          <a:prstGeom prst="rect">
            <a:avLst/>
          </a:prstGeom>
          <a:noFill/>
          <a:ln/>
        </p:spPr>
        <p:txBody>
          <a:bodyPr wrap="square" lIns="45720" tIns="91440" rIns="91440" bIns="45720" rtlCol="0" anchor="ctr"/>
          <a:lstStyle/>
          <a:p>
            <a:pPr>
              <a:lnSpc>
                <a:spcPct val="100000"/>
              </a:lnSpc>
            </a:pPr>
            <a:endParaRPr lang="en-US" sz="1600" dirty="0"/>
          </a:p>
        </p:txBody>
      </p:sp>
      <p:sp>
        <p:nvSpPr>
          <p:cNvPr id="30" name="Shape 27"/>
          <p:cNvSpPr/>
          <p:nvPr/>
        </p:nvSpPr>
        <p:spPr>
          <a:xfrm rot="21420000" flipH="1">
            <a:off x="8176260" y="2665730"/>
            <a:ext cx="344805" cy="3756025"/>
          </a:xfrm>
          <a:prstGeom prst="parallelogram">
            <a:avLst>
              <a:gd name="adj" fmla="val 61368"/>
            </a:avLst>
          </a:prstGeom>
          <a:gradFill flip="none" rotWithShape="1">
            <a:gsLst>
              <a:gs pos="0">
                <a:srgbClr val="E0E9C9"/>
              </a:gs>
              <a:gs pos="3000">
                <a:srgbClr val="E0E9C9"/>
              </a:gs>
              <a:gs pos="94000">
                <a:srgbClr val="B4CA7C">
                  <a:alpha val="0"/>
                </a:srgbClr>
              </a:gs>
              <a:gs pos="100000">
                <a:srgbClr val="B4CA7C">
                  <a:alpha val="0"/>
                </a:srgbClr>
              </a:gs>
            </a:gsLst>
            <a:lin ang="5400000" scaled="1"/>
          </a:gradFill>
          <a:ln/>
        </p:spPr>
      </p:sp>
      <p:sp>
        <p:nvSpPr>
          <p:cNvPr id="31" name="Text 28"/>
          <p:cNvSpPr/>
          <p:nvPr/>
        </p:nvSpPr>
        <p:spPr>
          <a:xfrm rot="21420000">
            <a:off x="8176260" y="2665730"/>
            <a:ext cx="344805" cy="3756025"/>
          </a:xfrm>
          <a:prstGeom prst="rect">
            <a:avLst/>
          </a:prstGeom>
          <a:noFill/>
          <a:ln/>
        </p:spPr>
        <p:txBody>
          <a:bodyPr wrap="square" lIns="45720" tIns="91440" rIns="91440" bIns="45720" rtlCol="0" anchor="ctr"/>
          <a:lstStyle/>
          <a:p>
            <a:pPr>
              <a:lnSpc>
                <a:spcPct val="100000"/>
              </a:lnSpc>
            </a:pPr>
            <a:endParaRPr lang="en-US" sz="1600" dirty="0"/>
          </a:p>
        </p:txBody>
      </p:sp>
      <p:sp>
        <p:nvSpPr>
          <p:cNvPr id="32" name="Shape 29"/>
          <p:cNvSpPr/>
          <p:nvPr/>
        </p:nvSpPr>
        <p:spPr>
          <a:xfrm flipH="1">
            <a:off x="10883900" y="311150"/>
            <a:ext cx="344805" cy="2388870"/>
          </a:xfrm>
          <a:prstGeom prst="parallelogram">
            <a:avLst>
              <a:gd name="adj" fmla="val 61368"/>
            </a:avLst>
          </a:prstGeom>
          <a:gradFill flip="none" rotWithShape="1">
            <a:gsLst>
              <a:gs pos="0">
                <a:srgbClr val="E0E9C9"/>
              </a:gs>
              <a:gs pos="3000">
                <a:srgbClr val="E0E9C9"/>
              </a:gs>
              <a:gs pos="94000">
                <a:srgbClr val="B4CA7C">
                  <a:alpha val="0"/>
                </a:srgbClr>
              </a:gs>
              <a:gs pos="100000">
                <a:srgbClr val="B4CA7C">
                  <a:alpha val="0"/>
                </a:srgbClr>
              </a:gs>
            </a:gsLst>
            <a:lin ang="5400000" scaled="1"/>
          </a:gradFill>
          <a:ln/>
        </p:spPr>
      </p:sp>
      <p:sp>
        <p:nvSpPr>
          <p:cNvPr id="33" name="Text 30"/>
          <p:cNvSpPr/>
          <p:nvPr/>
        </p:nvSpPr>
        <p:spPr>
          <a:xfrm>
            <a:off x="10883900" y="311150"/>
            <a:ext cx="344805" cy="2388870"/>
          </a:xfrm>
          <a:prstGeom prst="rect">
            <a:avLst/>
          </a:prstGeom>
          <a:noFill/>
          <a:ln/>
        </p:spPr>
        <p:txBody>
          <a:bodyPr wrap="square" lIns="45720" tIns="91440" rIns="91440" bIns="45720" rtlCol="0" anchor="ctr"/>
          <a:lstStyle/>
          <a:p>
            <a:pPr>
              <a:lnSpc>
                <a:spcPct val="100000"/>
              </a:lnSpc>
            </a:pPr>
            <a:endParaRPr lang="en-US" sz="1600" dirty="0"/>
          </a:p>
        </p:txBody>
      </p:sp>
      <p:sp>
        <p:nvSpPr>
          <p:cNvPr id="34" name="Text 31"/>
          <p:cNvSpPr/>
          <p:nvPr/>
        </p:nvSpPr>
        <p:spPr>
          <a:xfrm>
            <a:off x="1089025" y="1111250"/>
            <a:ext cx="6555740" cy="410210"/>
          </a:xfrm>
          <a:prstGeom prst="rect">
            <a:avLst/>
          </a:prstGeom>
          <a:noFill/>
          <a:ln/>
        </p:spPr>
        <p:txBody>
          <a:bodyPr wrap="square" lIns="0" tIns="0" rIns="0" bIns="35941" rtlCol="0" anchor="b"/>
          <a:lstStyle/>
          <a:p>
            <a:pPr>
              <a:lnSpc>
                <a:spcPct val="100000"/>
              </a:lnSpc>
            </a:pPr>
            <a:r>
              <a:rPr lang="en-US" sz="1600" b="1" dirty="0">
                <a:solidFill>
                  <a:srgbClr val="000000"/>
                </a:solidFill>
                <a:latin typeface="MiSans" pitchFamily="34" charset="0"/>
                <a:ea typeface="MiSans" pitchFamily="34" charset="-122"/>
                <a:cs typeface="MiSans" pitchFamily="34" charset="-120"/>
              </a:rPr>
              <a:t>Project Objective</a:t>
            </a:r>
            <a:endParaRPr lang="en-US" sz="1600" dirty="0"/>
          </a:p>
        </p:txBody>
      </p:sp>
      <p:sp>
        <p:nvSpPr>
          <p:cNvPr id="35" name="Text 32"/>
          <p:cNvSpPr/>
          <p:nvPr/>
        </p:nvSpPr>
        <p:spPr>
          <a:xfrm>
            <a:off x="1089025" y="1521460"/>
            <a:ext cx="6555740" cy="810260"/>
          </a:xfrm>
          <a:prstGeom prst="rect">
            <a:avLst/>
          </a:prstGeom>
          <a:noFill/>
          <a:ln/>
        </p:spPr>
        <p:txBody>
          <a:bodyPr wrap="square" lIns="0" tIns="0" rIns="0" bIns="0" rtlCol="0" anchor="t"/>
          <a:lstStyle/>
          <a:p>
            <a:pPr>
              <a:lnSpc>
                <a:spcPct val="120000"/>
              </a:lnSpc>
            </a:pPr>
            <a:r>
              <a:rPr lang="en-US" sz="1400" dirty="0">
                <a:solidFill>
                  <a:srgbClr val="2B2F36"/>
                </a:solidFill>
                <a:latin typeface="MiSans" pitchFamily="34" charset="0"/>
                <a:ea typeface="MiSans" pitchFamily="34" charset="-122"/>
                <a:cs typeface="MiSans" pitchFamily="34" charset="-120"/>
              </a:rPr>
              <a:t>Create a script that collects user input for name, age, and favorite number. Print personalized messages about future age and doubled favorite number, repeated three times.</a:t>
            </a:r>
            <a:endParaRPr lang="en-US" sz="1600" dirty="0"/>
          </a:p>
        </p:txBody>
      </p:sp>
      <p:sp>
        <p:nvSpPr>
          <p:cNvPr id="36" name="Text 33"/>
          <p:cNvSpPr/>
          <p:nvPr/>
        </p:nvSpPr>
        <p:spPr>
          <a:xfrm>
            <a:off x="1089025" y="2419350"/>
            <a:ext cx="6555740" cy="410210"/>
          </a:xfrm>
          <a:prstGeom prst="rect">
            <a:avLst/>
          </a:prstGeom>
          <a:noFill/>
          <a:ln/>
        </p:spPr>
        <p:txBody>
          <a:bodyPr wrap="square" lIns="0" tIns="0" rIns="0" bIns="35941" rtlCol="0" anchor="b"/>
          <a:lstStyle/>
          <a:p>
            <a:pPr>
              <a:lnSpc>
                <a:spcPct val="100000"/>
              </a:lnSpc>
            </a:pPr>
            <a:r>
              <a:rPr lang="en-US" sz="1600" b="1" dirty="0">
                <a:solidFill>
                  <a:srgbClr val="000000"/>
                </a:solidFill>
                <a:latin typeface="MiSans" pitchFamily="34" charset="0"/>
                <a:ea typeface="MiSans" pitchFamily="34" charset="-122"/>
                <a:cs typeface="MiSans" pitchFamily="34" charset="-120"/>
              </a:rPr>
              <a:t>Acceptance Criteria</a:t>
            </a:r>
            <a:endParaRPr lang="en-US" sz="1600" dirty="0"/>
          </a:p>
        </p:txBody>
      </p:sp>
      <p:sp>
        <p:nvSpPr>
          <p:cNvPr id="37" name="Text 34"/>
          <p:cNvSpPr/>
          <p:nvPr/>
        </p:nvSpPr>
        <p:spPr>
          <a:xfrm>
            <a:off x="1089025" y="2829560"/>
            <a:ext cx="6555740" cy="810260"/>
          </a:xfrm>
          <a:prstGeom prst="rect">
            <a:avLst/>
          </a:prstGeom>
          <a:noFill/>
          <a:ln/>
        </p:spPr>
        <p:txBody>
          <a:bodyPr wrap="square" lIns="0" tIns="0" rIns="0" bIns="0" rtlCol="0" anchor="t"/>
          <a:lstStyle/>
          <a:p>
            <a:pPr>
              <a:lnSpc>
                <a:spcPct val="120000"/>
              </a:lnSpc>
            </a:pPr>
            <a:r>
              <a:rPr lang="en-US" sz="1400" dirty="0">
                <a:solidFill>
                  <a:srgbClr val="2B2F36"/>
                </a:solidFill>
                <a:latin typeface="MiSans" pitchFamily="34" charset="0"/>
                <a:ea typeface="MiSans" pitchFamily="34" charset="-122"/>
                <a:cs typeface="MiSans" pitchFamily="34" charset="-120"/>
              </a:rPr>
              <a:t>Ensure the script handles input correctly, performs calculations accurately, and repeats the process three times. Use descriptive variable names and proper indentation.</a:t>
            </a:r>
            <a:endParaRPr lang="en-US" sz="1600" dirty="0"/>
          </a:p>
        </p:txBody>
      </p:sp>
      <p:sp>
        <p:nvSpPr>
          <p:cNvPr id="38" name="Text 35"/>
          <p:cNvSpPr/>
          <p:nvPr/>
        </p:nvSpPr>
        <p:spPr>
          <a:xfrm>
            <a:off x="1089025" y="3727450"/>
            <a:ext cx="6555740" cy="410210"/>
          </a:xfrm>
          <a:prstGeom prst="rect">
            <a:avLst/>
          </a:prstGeom>
          <a:noFill/>
          <a:ln/>
        </p:spPr>
        <p:txBody>
          <a:bodyPr wrap="square" lIns="0" tIns="0" rIns="0" bIns="35941" rtlCol="0" anchor="b"/>
          <a:lstStyle/>
          <a:p>
            <a:pPr>
              <a:lnSpc>
                <a:spcPct val="100000"/>
              </a:lnSpc>
            </a:pPr>
            <a:r>
              <a:rPr lang="en-US" sz="1600" b="1" dirty="0">
                <a:solidFill>
                  <a:srgbClr val="000000"/>
                </a:solidFill>
                <a:latin typeface="MiSans" pitchFamily="34" charset="0"/>
                <a:ea typeface="MiSans" pitchFamily="34" charset="-122"/>
                <a:cs typeface="MiSans" pitchFamily="34" charset="-120"/>
              </a:rPr>
              <a:t>Creative Extensions</a:t>
            </a:r>
            <a:endParaRPr lang="en-US" sz="1600" dirty="0"/>
          </a:p>
        </p:txBody>
      </p:sp>
      <p:sp>
        <p:nvSpPr>
          <p:cNvPr id="39" name="Text 36"/>
          <p:cNvSpPr/>
          <p:nvPr/>
        </p:nvSpPr>
        <p:spPr>
          <a:xfrm>
            <a:off x="1089025" y="4137660"/>
            <a:ext cx="6555740" cy="810260"/>
          </a:xfrm>
          <a:prstGeom prst="rect">
            <a:avLst/>
          </a:prstGeom>
          <a:noFill/>
          <a:ln/>
        </p:spPr>
        <p:txBody>
          <a:bodyPr wrap="square" lIns="0" tIns="0" rIns="0" bIns="0" rtlCol="0" anchor="t"/>
          <a:lstStyle/>
          <a:p>
            <a:pPr>
              <a:lnSpc>
                <a:spcPct val="120000"/>
              </a:lnSpc>
            </a:pPr>
            <a:r>
              <a:rPr lang="en-US" sz="1400" dirty="0">
                <a:solidFill>
                  <a:srgbClr val="2B2F36"/>
                </a:solidFill>
                <a:latin typeface="MiSans" pitchFamily="34" charset="0"/>
                <a:ea typeface="MiSans" pitchFamily="34" charset="-122"/>
                <a:cs typeface="MiSans" pitchFamily="34" charset="-120"/>
              </a:rPr>
              <a:t>Feel free to add creative touches like emojis, additional calculations, or custom messages to make your project unique and engaging.</a:t>
            </a:r>
            <a:endParaRPr lang="en-US" sz="1600" dirty="0"/>
          </a:p>
        </p:txBody>
      </p:sp>
      <p:sp>
        <p:nvSpPr>
          <p:cNvPr id="40" name="Text 37"/>
          <p:cNvSpPr/>
          <p:nvPr/>
        </p:nvSpPr>
        <p:spPr>
          <a:xfrm>
            <a:off x="1089025" y="5035550"/>
            <a:ext cx="6555740" cy="410210"/>
          </a:xfrm>
          <a:prstGeom prst="rect">
            <a:avLst/>
          </a:prstGeom>
          <a:noFill/>
          <a:ln/>
        </p:spPr>
        <p:txBody>
          <a:bodyPr wrap="square" lIns="0" tIns="0" rIns="0" bIns="35941" rtlCol="0" anchor="b"/>
          <a:lstStyle/>
          <a:p>
            <a:pPr>
              <a:lnSpc>
                <a:spcPct val="100000"/>
              </a:lnSpc>
            </a:pPr>
            <a:r>
              <a:rPr lang="en-US" sz="1600" b="1" dirty="0">
                <a:solidFill>
                  <a:srgbClr val="000000"/>
                </a:solidFill>
                <a:latin typeface="MiSans" pitchFamily="34" charset="0"/>
                <a:ea typeface="MiSans" pitchFamily="34" charset="-122"/>
                <a:cs typeface="MiSans" pitchFamily="34" charset="-120"/>
              </a:rPr>
              <a:t>Independent Coding</a:t>
            </a:r>
            <a:endParaRPr lang="en-US" sz="1600" dirty="0"/>
          </a:p>
        </p:txBody>
      </p:sp>
      <p:sp>
        <p:nvSpPr>
          <p:cNvPr id="41" name="Text 38"/>
          <p:cNvSpPr/>
          <p:nvPr/>
        </p:nvSpPr>
        <p:spPr>
          <a:xfrm>
            <a:off x="1089025" y="5445760"/>
            <a:ext cx="6555740" cy="810260"/>
          </a:xfrm>
          <a:prstGeom prst="rect">
            <a:avLst/>
          </a:prstGeom>
          <a:noFill/>
          <a:ln/>
        </p:spPr>
        <p:txBody>
          <a:bodyPr wrap="square" lIns="0" tIns="0" rIns="0" bIns="0" rtlCol="0" anchor="t"/>
          <a:lstStyle/>
          <a:p>
            <a:pPr>
              <a:lnSpc>
                <a:spcPct val="120000"/>
              </a:lnSpc>
            </a:pPr>
            <a:r>
              <a:rPr lang="en-US" sz="1400" dirty="0">
                <a:solidFill>
                  <a:srgbClr val="2B2F36"/>
                </a:solidFill>
                <a:latin typeface="MiSans" pitchFamily="34" charset="0"/>
                <a:ea typeface="MiSans" pitchFamily="34" charset="-122"/>
                <a:cs typeface="MiSans" pitchFamily="34" charset="-120"/>
              </a:rPr>
              <a:t>Attempt the project independently, but don't hesitate to ask for help if needed. This is an opportunity to apply what you've learned and build confidence.</a:t>
            </a:r>
            <a:endParaRPr lang="en-US" sz="1600" dirty="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06</a:t>
            </a:r>
            <a:endParaRPr lang="en-US" sz="1600" dirty="0"/>
          </a:p>
        </p:txBody>
      </p:sp>
      <p:sp>
        <p:nvSpPr>
          <p:cNvPr id="7" name="Text 3"/>
          <p:cNvSpPr/>
          <p:nvPr/>
        </p:nvSpPr>
        <p:spPr>
          <a:xfrm>
            <a:off x="5054600" y="3223895"/>
            <a:ext cx="6787515" cy="683617"/>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Wrap-Up &amp; Next Steps</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0.png"/>
          <p:cNvPicPr>
            <a:picLocks noChangeAspect="1"/>
          </p:cNvPicPr>
          <p:nvPr/>
        </p:nvPicPr>
        <p:blipFill>
          <a:blip r:embed="rId3"/>
          <a:srcRect t="3326" b="11223"/>
          <a:stretch/>
        </p:blipFill>
        <p:spPr>
          <a:xfrm>
            <a:off x="0" y="0"/>
            <a:ext cx="4874260" cy="6851015"/>
          </a:xfrm>
          <a:prstGeom prst="rect">
            <a:avLst/>
          </a:prstGeom>
        </p:spPr>
      </p:pic>
      <p:sp>
        <p:nvSpPr>
          <p:cNvPr id="3" name="Shape 0"/>
          <p:cNvSpPr/>
          <p:nvPr/>
        </p:nvSpPr>
        <p:spPr>
          <a:xfrm rot="5400000">
            <a:off x="5532120" y="2053189"/>
            <a:ext cx="293611" cy="293736"/>
          </a:xfrm>
          <a:prstGeom prst="triangle">
            <a:avLst>
              <a:gd name="adj" fmla="val 50000"/>
            </a:avLst>
          </a:prstGeom>
          <a:solidFill>
            <a:srgbClr val="E0E9C9"/>
          </a:solidFill>
          <a:ln/>
        </p:spPr>
      </p:sp>
      <p:sp>
        <p:nvSpPr>
          <p:cNvPr id="4" name="Text 1"/>
          <p:cNvSpPr/>
          <p:nvPr/>
        </p:nvSpPr>
        <p:spPr>
          <a:xfrm rot="5400000">
            <a:off x="5532120" y="2053189"/>
            <a:ext cx="293611" cy="293736"/>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rot="5400000">
            <a:off x="5645047" y="2166164"/>
            <a:ext cx="293611" cy="293736"/>
          </a:xfrm>
          <a:prstGeom prst="triangle">
            <a:avLst>
              <a:gd name="adj" fmla="val 50000"/>
            </a:avLst>
          </a:prstGeom>
          <a:solidFill>
            <a:srgbClr val="5E927D"/>
          </a:solidFill>
          <a:ln/>
        </p:spPr>
      </p:sp>
      <p:sp>
        <p:nvSpPr>
          <p:cNvPr id="6" name="Text 3"/>
          <p:cNvSpPr/>
          <p:nvPr/>
        </p:nvSpPr>
        <p:spPr>
          <a:xfrm rot="5400000">
            <a:off x="5645047" y="2166164"/>
            <a:ext cx="293611" cy="293736"/>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rot="5400000">
            <a:off x="5532120" y="2749109"/>
            <a:ext cx="293611" cy="293331"/>
          </a:xfrm>
          <a:prstGeom prst="triangle">
            <a:avLst>
              <a:gd name="adj" fmla="val 50000"/>
            </a:avLst>
          </a:prstGeom>
          <a:solidFill>
            <a:srgbClr val="E0E9C9"/>
          </a:solidFill>
          <a:ln/>
        </p:spPr>
      </p:sp>
      <p:sp>
        <p:nvSpPr>
          <p:cNvPr id="8" name="Text 5"/>
          <p:cNvSpPr/>
          <p:nvPr/>
        </p:nvSpPr>
        <p:spPr>
          <a:xfrm rot="5400000">
            <a:off x="5532120" y="274910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rot="5400000">
            <a:off x="5645047" y="2861929"/>
            <a:ext cx="293611" cy="293331"/>
          </a:xfrm>
          <a:prstGeom prst="triangle">
            <a:avLst>
              <a:gd name="adj" fmla="val 50000"/>
            </a:avLst>
          </a:prstGeom>
          <a:solidFill>
            <a:srgbClr val="5E927D"/>
          </a:solidFill>
          <a:ln/>
        </p:spPr>
      </p:sp>
      <p:sp>
        <p:nvSpPr>
          <p:cNvPr id="10" name="Text 7"/>
          <p:cNvSpPr/>
          <p:nvPr/>
        </p:nvSpPr>
        <p:spPr>
          <a:xfrm rot="5400000">
            <a:off x="5645047" y="286192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rot="5400000">
            <a:off x="5532120" y="3444434"/>
            <a:ext cx="293611" cy="293331"/>
          </a:xfrm>
          <a:prstGeom prst="triangle">
            <a:avLst>
              <a:gd name="adj" fmla="val 50000"/>
            </a:avLst>
          </a:prstGeom>
          <a:solidFill>
            <a:srgbClr val="E0E9C9"/>
          </a:solidFill>
          <a:ln/>
        </p:spPr>
      </p:sp>
      <p:sp>
        <p:nvSpPr>
          <p:cNvPr id="12" name="Text 9"/>
          <p:cNvSpPr/>
          <p:nvPr/>
        </p:nvSpPr>
        <p:spPr>
          <a:xfrm rot="5400000">
            <a:off x="5532120" y="3444434"/>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rot="5400000">
            <a:off x="5645047" y="3557254"/>
            <a:ext cx="293611" cy="293331"/>
          </a:xfrm>
          <a:prstGeom prst="triangle">
            <a:avLst>
              <a:gd name="adj" fmla="val 50000"/>
            </a:avLst>
          </a:prstGeom>
          <a:solidFill>
            <a:srgbClr val="5E927D"/>
          </a:solidFill>
          <a:ln/>
        </p:spPr>
      </p:sp>
      <p:sp>
        <p:nvSpPr>
          <p:cNvPr id="14" name="Text 11"/>
          <p:cNvSpPr/>
          <p:nvPr/>
        </p:nvSpPr>
        <p:spPr>
          <a:xfrm rot="5400000">
            <a:off x="5645047" y="3557254"/>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p:cNvSpPr/>
          <p:nvPr/>
        </p:nvSpPr>
        <p:spPr>
          <a:xfrm rot="5400000">
            <a:off x="5532120" y="4139759"/>
            <a:ext cx="293611" cy="293331"/>
          </a:xfrm>
          <a:prstGeom prst="triangle">
            <a:avLst>
              <a:gd name="adj" fmla="val 50000"/>
            </a:avLst>
          </a:prstGeom>
          <a:solidFill>
            <a:srgbClr val="E0E9C9"/>
          </a:solidFill>
          <a:ln/>
        </p:spPr>
      </p:sp>
      <p:sp>
        <p:nvSpPr>
          <p:cNvPr id="16" name="Text 13"/>
          <p:cNvSpPr/>
          <p:nvPr/>
        </p:nvSpPr>
        <p:spPr>
          <a:xfrm rot="5400000">
            <a:off x="5532120" y="413975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4"/>
          <p:cNvSpPr/>
          <p:nvPr/>
        </p:nvSpPr>
        <p:spPr>
          <a:xfrm rot="5400000">
            <a:off x="5645047" y="4252579"/>
            <a:ext cx="293611" cy="293331"/>
          </a:xfrm>
          <a:prstGeom prst="triangle">
            <a:avLst>
              <a:gd name="adj" fmla="val 50000"/>
            </a:avLst>
          </a:prstGeom>
          <a:solidFill>
            <a:srgbClr val="5E927D"/>
          </a:solidFill>
          <a:ln/>
        </p:spPr>
      </p:sp>
      <p:sp>
        <p:nvSpPr>
          <p:cNvPr id="18" name="Text 15"/>
          <p:cNvSpPr/>
          <p:nvPr/>
        </p:nvSpPr>
        <p:spPr>
          <a:xfrm rot="5400000">
            <a:off x="5645047" y="425257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6"/>
          <p:cNvSpPr/>
          <p:nvPr/>
        </p:nvSpPr>
        <p:spPr>
          <a:xfrm rot="5400000">
            <a:off x="5532120" y="4835084"/>
            <a:ext cx="293611" cy="293331"/>
          </a:xfrm>
          <a:prstGeom prst="triangle">
            <a:avLst>
              <a:gd name="adj" fmla="val 50000"/>
            </a:avLst>
          </a:prstGeom>
          <a:solidFill>
            <a:srgbClr val="E0E9C9"/>
          </a:solidFill>
          <a:ln/>
        </p:spPr>
      </p:sp>
      <p:sp>
        <p:nvSpPr>
          <p:cNvPr id="20" name="Text 17"/>
          <p:cNvSpPr/>
          <p:nvPr/>
        </p:nvSpPr>
        <p:spPr>
          <a:xfrm rot="5400000">
            <a:off x="5532120" y="4835084"/>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8"/>
          <p:cNvSpPr/>
          <p:nvPr/>
        </p:nvSpPr>
        <p:spPr>
          <a:xfrm rot="5400000">
            <a:off x="5645047" y="4947904"/>
            <a:ext cx="293611" cy="293331"/>
          </a:xfrm>
          <a:prstGeom prst="triangle">
            <a:avLst>
              <a:gd name="adj" fmla="val 50000"/>
            </a:avLst>
          </a:prstGeom>
          <a:solidFill>
            <a:srgbClr val="5E927D"/>
          </a:solidFill>
          <a:ln/>
        </p:spPr>
      </p:sp>
      <p:sp>
        <p:nvSpPr>
          <p:cNvPr id="22" name="Text 19"/>
          <p:cNvSpPr/>
          <p:nvPr/>
        </p:nvSpPr>
        <p:spPr>
          <a:xfrm rot="5400000">
            <a:off x="5645047" y="4947904"/>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20"/>
          <p:cNvSpPr/>
          <p:nvPr/>
        </p:nvSpPr>
        <p:spPr>
          <a:xfrm rot="5400000">
            <a:off x="5532120" y="5530409"/>
            <a:ext cx="293611" cy="293331"/>
          </a:xfrm>
          <a:prstGeom prst="triangle">
            <a:avLst>
              <a:gd name="adj" fmla="val 50000"/>
            </a:avLst>
          </a:prstGeom>
          <a:solidFill>
            <a:srgbClr val="E0E9C9"/>
          </a:solidFill>
          <a:ln/>
        </p:spPr>
      </p:sp>
      <p:sp>
        <p:nvSpPr>
          <p:cNvPr id="24" name="Text 21"/>
          <p:cNvSpPr/>
          <p:nvPr/>
        </p:nvSpPr>
        <p:spPr>
          <a:xfrm rot="5400000">
            <a:off x="5532120" y="553040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25" name="Shape 22"/>
          <p:cNvSpPr/>
          <p:nvPr/>
        </p:nvSpPr>
        <p:spPr>
          <a:xfrm rot="5400000">
            <a:off x="5645047" y="5643229"/>
            <a:ext cx="293611" cy="293331"/>
          </a:xfrm>
          <a:prstGeom prst="triangle">
            <a:avLst>
              <a:gd name="adj" fmla="val 50000"/>
            </a:avLst>
          </a:prstGeom>
          <a:solidFill>
            <a:srgbClr val="5E927D"/>
          </a:solidFill>
          <a:ln/>
        </p:spPr>
      </p:sp>
      <p:sp>
        <p:nvSpPr>
          <p:cNvPr id="26" name="Text 23"/>
          <p:cNvSpPr/>
          <p:nvPr/>
        </p:nvSpPr>
        <p:spPr>
          <a:xfrm rot="5400000">
            <a:off x="5645047" y="5643229"/>
            <a:ext cx="293611" cy="293331"/>
          </a:xfrm>
          <a:prstGeom prst="rect">
            <a:avLst/>
          </a:prstGeom>
          <a:noFill/>
          <a:ln/>
        </p:spPr>
        <p:txBody>
          <a:bodyPr wrap="square" lIns="45720" tIns="91440" rIns="91440" bIns="45720" rtlCol="0" anchor="ctr"/>
          <a:lstStyle/>
          <a:p>
            <a:pPr>
              <a:lnSpc>
                <a:spcPct val="100000"/>
              </a:lnSpc>
            </a:pPr>
            <a:endParaRPr lang="en-US" sz="1600" dirty="0"/>
          </a:p>
        </p:txBody>
      </p:sp>
      <p:sp>
        <p:nvSpPr>
          <p:cNvPr id="27" name="Text 24"/>
          <p:cNvSpPr/>
          <p:nvPr/>
        </p:nvSpPr>
        <p:spPr>
          <a:xfrm>
            <a:off x="5407025" y="734060"/>
            <a:ext cx="3513455" cy="1021080"/>
          </a:xfrm>
          <a:prstGeom prst="rect">
            <a:avLst/>
          </a:prstGeom>
          <a:noFill/>
          <a:ln/>
        </p:spPr>
        <p:txBody>
          <a:bodyPr wrap="square" lIns="91440" tIns="45720" rIns="91440" bIns="45720" rtlCol="0" anchor="t"/>
          <a:lstStyle/>
          <a:p>
            <a:pPr>
              <a:lnSpc>
                <a:spcPct val="100000"/>
              </a:lnSpc>
            </a:pPr>
            <a:r>
              <a:rPr lang="en-US" sz="4800" b="1" dirty="0">
                <a:solidFill>
                  <a:srgbClr val="000000"/>
                </a:solidFill>
                <a:latin typeface="MiSans" pitchFamily="34" charset="0"/>
                <a:ea typeface="MiSans" pitchFamily="34" charset="-122"/>
                <a:cs typeface="MiSans" pitchFamily="34" charset="-120"/>
              </a:rPr>
              <a:t>CONTENTS    </a:t>
            </a:r>
            <a:endParaRPr lang="en-US" sz="1600" dirty="0"/>
          </a:p>
          <a:p>
            <a:pPr>
              <a:lnSpc>
                <a:spcPct val="100000"/>
              </a:lnSpc>
            </a:pPr>
            <a:r>
              <a:rPr lang="en-US" sz="3600" b="1" dirty="0">
                <a:solidFill>
                  <a:srgbClr val="000000"/>
                </a:solidFill>
                <a:latin typeface="MiSans" pitchFamily="34" charset="0"/>
                <a:ea typeface="MiSans" pitchFamily="34" charset="-122"/>
                <a:cs typeface="MiSans" pitchFamily="34" charset="-120"/>
              </a:rPr>
              <a:t> </a:t>
            </a:r>
            <a:endParaRPr lang="en-US" sz="1600" dirty="0"/>
          </a:p>
        </p:txBody>
      </p:sp>
      <p:sp>
        <p:nvSpPr>
          <p:cNvPr id="28" name="Text 25"/>
          <p:cNvSpPr/>
          <p:nvPr/>
        </p:nvSpPr>
        <p:spPr>
          <a:xfrm>
            <a:off x="6018837" y="2024380"/>
            <a:ext cx="686598" cy="368300"/>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01</a:t>
            </a:r>
            <a:endParaRPr lang="en-US" sz="1600" dirty="0"/>
          </a:p>
        </p:txBody>
      </p:sp>
      <p:sp>
        <p:nvSpPr>
          <p:cNvPr id="29" name="Text 26"/>
          <p:cNvSpPr/>
          <p:nvPr/>
        </p:nvSpPr>
        <p:spPr>
          <a:xfrm>
            <a:off x="6662522" y="2052059"/>
            <a:ext cx="4469663" cy="306784"/>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Kick-off &amp; Setup</a:t>
            </a:r>
            <a:endParaRPr lang="en-US" sz="1600" dirty="0"/>
          </a:p>
        </p:txBody>
      </p:sp>
      <p:sp>
        <p:nvSpPr>
          <p:cNvPr id="30" name="Text 27"/>
          <p:cNvSpPr/>
          <p:nvPr/>
        </p:nvSpPr>
        <p:spPr>
          <a:xfrm>
            <a:off x="6018837" y="2720340"/>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02</a:t>
            </a:r>
            <a:endParaRPr lang="en-US" sz="1600" dirty="0"/>
          </a:p>
        </p:txBody>
      </p:sp>
      <p:sp>
        <p:nvSpPr>
          <p:cNvPr id="31" name="Text 28"/>
          <p:cNvSpPr/>
          <p:nvPr/>
        </p:nvSpPr>
        <p:spPr>
          <a:xfrm>
            <a:off x="6662522" y="2747981"/>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Variables &amp; Types</a:t>
            </a:r>
            <a:endParaRPr lang="en-US" sz="1600" dirty="0"/>
          </a:p>
        </p:txBody>
      </p:sp>
      <p:sp>
        <p:nvSpPr>
          <p:cNvPr id="32" name="Text 29"/>
          <p:cNvSpPr/>
          <p:nvPr/>
        </p:nvSpPr>
        <p:spPr>
          <a:xfrm>
            <a:off x="6018837" y="3415665"/>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03</a:t>
            </a:r>
            <a:endParaRPr lang="en-US" sz="1600" dirty="0"/>
          </a:p>
        </p:txBody>
      </p:sp>
      <p:sp>
        <p:nvSpPr>
          <p:cNvPr id="33" name="Text 30"/>
          <p:cNvSpPr/>
          <p:nvPr/>
        </p:nvSpPr>
        <p:spPr>
          <a:xfrm>
            <a:off x="6662522" y="3443306"/>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Operators &amp; I/O</a:t>
            </a:r>
            <a:endParaRPr lang="en-US" sz="1600" dirty="0"/>
          </a:p>
        </p:txBody>
      </p:sp>
      <p:sp>
        <p:nvSpPr>
          <p:cNvPr id="34" name="Text 31"/>
          <p:cNvSpPr/>
          <p:nvPr/>
        </p:nvSpPr>
        <p:spPr>
          <a:xfrm>
            <a:off x="6018837" y="4110990"/>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04</a:t>
            </a:r>
            <a:endParaRPr lang="en-US" sz="1600" dirty="0"/>
          </a:p>
        </p:txBody>
      </p:sp>
      <p:sp>
        <p:nvSpPr>
          <p:cNvPr id="35" name="Text 32"/>
          <p:cNvSpPr/>
          <p:nvPr/>
        </p:nvSpPr>
        <p:spPr>
          <a:xfrm>
            <a:off x="6662522" y="4138631"/>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Control Flow</a:t>
            </a:r>
            <a:endParaRPr lang="en-US" sz="1600" dirty="0"/>
          </a:p>
        </p:txBody>
      </p:sp>
      <p:sp>
        <p:nvSpPr>
          <p:cNvPr id="36" name="Text 33"/>
          <p:cNvSpPr/>
          <p:nvPr/>
        </p:nvSpPr>
        <p:spPr>
          <a:xfrm>
            <a:off x="6018837" y="4806315"/>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05</a:t>
            </a:r>
            <a:endParaRPr lang="en-US" sz="1600" dirty="0"/>
          </a:p>
        </p:txBody>
      </p:sp>
      <p:sp>
        <p:nvSpPr>
          <p:cNvPr id="37" name="Text 34"/>
          <p:cNvSpPr/>
          <p:nvPr/>
        </p:nvSpPr>
        <p:spPr>
          <a:xfrm>
            <a:off x="6662522" y="4833956"/>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Practice &amp; Project</a:t>
            </a:r>
            <a:endParaRPr lang="en-US" sz="1600" dirty="0"/>
          </a:p>
        </p:txBody>
      </p:sp>
      <p:sp>
        <p:nvSpPr>
          <p:cNvPr id="38" name="Text 35"/>
          <p:cNvSpPr/>
          <p:nvPr/>
        </p:nvSpPr>
        <p:spPr>
          <a:xfrm>
            <a:off x="6018837" y="5501640"/>
            <a:ext cx="686598" cy="460304"/>
          </a:xfrm>
          <a:prstGeom prst="rect">
            <a:avLst/>
          </a:prstGeom>
          <a:noFill/>
          <a:ln/>
        </p:spPr>
        <p:txBody>
          <a:bodyPr wrap="square" lIns="91440" tIns="45720" rIns="91440" bIns="45720" rtlCol="0" anchor="t">
            <a:spAutoFit/>
          </a:bodyPr>
          <a:lstStyle/>
          <a:p>
            <a:pPr algn="ctr">
              <a:lnSpc>
                <a:spcPct val="100000"/>
              </a:lnSpc>
            </a:pPr>
            <a:r>
              <a:rPr lang="en-US" sz="2400" dirty="0">
                <a:solidFill>
                  <a:srgbClr val="000000"/>
                </a:solidFill>
                <a:latin typeface="MiSans" pitchFamily="34" charset="0"/>
                <a:ea typeface="MiSans" pitchFamily="34" charset="-122"/>
                <a:cs typeface="MiSans" pitchFamily="34" charset="-120"/>
              </a:rPr>
              <a:t>06</a:t>
            </a:r>
            <a:endParaRPr lang="en-US" sz="1600" dirty="0"/>
          </a:p>
        </p:txBody>
      </p:sp>
      <p:sp>
        <p:nvSpPr>
          <p:cNvPr id="39" name="Text 36"/>
          <p:cNvSpPr/>
          <p:nvPr/>
        </p:nvSpPr>
        <p:spPr>
          <a:xfrm>
            <a:off x="6662522" y="5529281"/>
            <a:ext cx="4469663" cy="398817"/>
          </a:xfrm>
          <a:prstGeom prst="rect">
            <a:avLst/>
          </a:prstGeom>
          <a:noFill/>
          <a:ln/>
        </p:spPr>
        <p:txBody>
          <a:bodyPr wrap="square" lIns="91440" tIns="45720" rIns="91440" bIns="45720" rtlCol="0" anchor="t">
            <a:spAutoFit/>
          </a:bodyPr>
          <a:lstStyle/>
          <a:p>
            <a:pPr algn="just">
              <a:lnSpc>
                <a:spcPct val="100000"/>
              </a:lnSpc>
            </a:pPr>
            <a:r>
              <a:rPr lang="en-US" sz="2000" dirty="0">
                <a:solidFill>
                  <a:srgbClr val="000000"/>
                </a:solidFill>
                <a:latin typeface="MiSans" pitchFamily="34" charset="0"/>
                <a:ea typeface="MiSans" pitchFamily="34" charset="-122"/>
                <a:cs typeface="MiSans" pitchFamily="34" charset="-120"/>
              </a:rPr>
              <a:t>Wrap-Up &amp; Next Steps</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1550035"/>
            <a:ext cx="12207240" cy="3992880"/>
          </a:xfrm>
          <a:prstGeom prst="rect">
            <a:avLst/>
          </a:prstGeom>
          <a:solidFill>
            <a:srgbClr val="E0E9C9"/>
          </a:solidFill>
          <a:ln/>
        </p:spPr>
      </p:sp>
      <p:sp>
        <p:nvSpPr>
          <p:cNvPr id="3" name="Text 1"/>
          <p:cNvSpPr/>
          <p:nvPr/>
        </p:nvSpPr>
        <p:spPr>
          <a:xfrm>
            <a:off x="0" y="1550035"/>
            <a:ext cx="12207240" cy="3992880"/>
          </a:xfrm>
          <a:prstGeom prst="rect">
            <a:avLst/>
          </a:prstGeom>
          <a:noFill/>
          <a:ln/>
        </p:spPr>
        <p:txBody>
          <a:bodyPr wrap="square" lIns="45720" tIns="91440" rIns="91440" bIns="45720" rtlCol="0" anchor="ctr"/>
          <a:lstStyle/>
          <a:p>
            <a:pPr>
              <a:lnSpc>
                <a:spcPct val="100000"/>
              </a:lnSpc>
            </a:pPr>
            <a:endParaRPr lang="en-US" sz="1600" dirty="0"/>
          </a:p>
        </p:txBody>
      </p:sp>
      <p:pic>
        <p:nvPicPr>
          <p:cNvPr id="4" name="Image 0" descr="https://kimi-img.moonshot.cn/pub/slides/slides_tmpl/image/25-08-27-20:07:59-d2nfa7p8bjvh7rlj0gq0.png"/>
          <p:cNvPicPr>
            <a:picLocks noChangeAspect="1"/>
          </p:cNvPicPr>
          <p:nvPr/>
        </p:nvPicPr>
        <p:blipFill>
          <a:blip r:embed="rId3"/>
          <a:srcRect l="31" r="31"/>
          <a:stretch/>
        </p:blipFill>
        <p:spPr>
          <a:xfrm>
            <a:off x="4998085" y="1550035"/>
            <a:ext cx="7195185" cy="3966845"/>
          </a:xfrm>
          <a:prstGeom prst="rect">
            <a:avLst/>
          </a:prstGeom>
        </p:spPr>
      </p:pic>
      <p:sp>
        <p:nvSpPr>
          <p:cNvPr id="5" name="Shape 2"/>
          <p:cNvSpPr/>
          <p:nvPr/>
        </p:nvSpPr>
        <p:spPr>
          <a:xfrm rot="5400000">
            <a:off x="467360" y="410210"/>
            <a:ext cx="330200" cy="330200"/>
          </a:xfrm>
          <a:prstGeom prst="triangle">
            <a:avLst>
              <a:gd name="adj" fmla="val 50000"/>
            </a:avLst>
          </a:prstGeom>
          <a:solidFill>
            <a:srgbClr val="E0E9C9"/>
          </a:solidFill>
          <a:ln/>
        </p:spPr>
      </p:sp>
      <p:sp>
        <p:nvSpPr>
          <p:cNvPr id="6" name="Text 3"/>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rot="5400000">
            <a:off x="594360" y="537210"/>
            <a:ext cx="330200" cy="330200"/>
          </a:xfrm>
          <a:prstGeom prst="triangle">
            <a:avLst>
              <a:gd name="adj" fmla="val 50000"/>
            </a:avLst>
          </a:prstGeom>
          <a:solidFill>
            <a:srgbClr val="5E927D"/>
          </a:solidFill>
          <a:ln/>
        </p:spPr>
      </p:sp>
      <p:sp>
        <p:nvSpPr>
          <p:cNvPr id="8" name="Text 5"/>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Text 6"/>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Key Wins &amp; Tomorrow Preview</a:t>
            </a:r>
            <a:endParaRPr lang="en-US" sz="1600" dirty="0"/>
          </a:p>
        </p:txBody>
      </p:sp>
      <p:sp>
        <p:nvSpPr>
          <p:cNvPr id="10" name="Shape 7"/>
          <p:cNvSpPr/>
          <p:nvPr/>
        </p:nvSpPr>
        <p:spPr>
          <a:xfrm>
            <a:off x="638810" y="6362065"/>
            <a:ext cx="215900" cy="215900"/>
          </a:xfrm>
          <a:prstGeom prst="roundRect">
            <a:avLst>
              <a:gd name="adj" fmla="val 50000"/>
            </a:avLst>
          </a:prstGeom>
          <a:solidFill>
            <a:srgbClr val="5E927D"/>
          </a:solidFill>
          <a:ln/>
        </p:spPr>
      </p:sp>
      <p:sp>
        <p:nvSpPr>
          <p:cNvPr id="11" name="Text 8"/>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13" name="Text 10"/>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Text 11"/>
          <p:cNvSpPr/>
          <p:nvPr/>
        </p:nvSpPr>
        <p:spPr>
          <a:xfrm>
            <a:off x="537845" y="2000885"/>
            <a:ext cx="4039870"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5E927D"/>
                </a:solidFill>
                <a:latin typeface="MiSans" pitchFamily="34" charset="0"/>
                <a:ea typeface="MiSans" pitchFamily="34" charset="-122"/>
                <a:cs typeface="MiSans" pitchFamily="34" charset="-120"/>
              </a:rPr>
              <a:t>Recap and Preview</a:t>
            </a:r>
            <a:endParaRPr lang="en-US" sz="1600" dirty="0"/>
          </a:p>
        </p:txBody>
      </p:sp>
      <p:sp>
        <p:nvSpPr>
          <p:cNvPr id="15" name="Text 12"/>
          <p:cNvSpPr/>
          <p:nvPr/>
        </p:nvSpPr>
        <p:spPr>
          <a:xfrm>
            <a:off x="537845" y="2895600"/>
            <a:ext cx="4038600" cy="1901825"/>
          </a:xfrm>
          <a:prstGeom prst="rect">
            <a:avLst/>
          </a:prstGeom>
          <a:noFill/>
          <a:ln/>
        </p:spPr>
        <p:txBody>
          <a:bodyPr wrap="square" lIns="91440" tIns="45720" rIns="91440" bIns="45720" rtlCol="0" anchor="t">
            <a:spAutoFit/>
          </a:bodyPr>
          <a:lstStyle/>
          <a:p>
            <a:pPr>
              <a:lnSpc>
                <a:spcPct val="130000"/>
              </a:lnSpc>
            </a:pPr>
            <a:r>
              <a:rPr lang="en-US" sz="1600" dirty="0">
                <a:solidFill>
                  <a:srgbClr val="000000"/>
                </a:solidFill>
                <a:latin typeface="MiSans" pitchFamily="34" charset="0"/>
                <a:ea typeface="MiSans" pitchFamily="34" charset="-122"/>
                <a:cs typeface="MiSans" pitchFamily="34" charset="-120"/>
              </a:rPr>
              <a:t>Recap today's achievements: successful Python installation, writing and running code, mastering loops and decisions. Preview Day 2 topics: functions, libraries, and file handling to keep the momentum going.</a:t>
            </a: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m0.png"/>
          <p:cNvPicPr>
            <a:picLocks noChangeAspect="1"/>
          </p:cNvPicPr>
          <p:nvPr/>
        </p:nvPicPr>
        <p:blipFill>
          <a:blip r:embed="rId3"/>
          <a:srcRect l="13" r="13"/>
          <a:stretch/>
        </p:blipFill>
        <p:spPr>
          <a:xfrm>
            <a:off x="0" y="0"/>
            <a:ext cx="12188825" cy="6857365"/>
          </a:xfrm>
          <a:prstGeom prst="rect">
            <a:avLst/>
          </a:prstGeom>
        </p:spPr>
      </p:pic>
      <p:sp>
        <p:nvSpPr>
          <p:cNvPr id="3" name="Text 0"/>
          <p:cNvSpPr/>
          <p:nvPr/>
        </p:nvSpPr>
        <p:spPr>
          <a:xfrm>
            <a:off x="857250" y="2313305"/>
            <a:ext cx="10333990" cy="2419985"/>
          </a:xfrm>
          <a:prstGeom prst="rect">
            <a:avLst/>
          </a:prstGeom>
          <a:noFill/>
          <a:ln/>
        </p:spPr>
        <p:txBody>
          <a:bodyPr wrap="square" lIns="91440" tIns="45720" rIns="91440" bIns="45720" rtlCol="0" anchor="t"/>
          <a:lstStyle/>
          <a:p>
            <a:pPr algn="ctr">
              <a:lnSpc>
                <a:spcPct val="100000"/>
              </a:lnSpc>
            </a:pPr>
            <a:r>
              <a:rPr lang="en-US" sz="11500" b="1" dirty="0">
                <a:solidFill>
                  <a:srgbClr val="000000"/>
                </a:solidFill>
                <a:latin typeface="MiSans" pitchFamily="34" charset="0"/>
                <a:ea typeface="MiSans" pitchFamily="34" charset="-122"/>
                <a:cs typeface="MiSans" pitchFamily="34" charset="-120"/>
              </a:rPr>
              <a:t>THANK YOU</a:t>
            </a:r>
            <a:endParaRPr lang="en-US" sz="1600" dirty="0"/>
          </a:p>
        </p:txBody>
      </p:sp>
      <p:sp>
        <p:nvSpPr>
          <p:cNvPr id="4" name="Text 1"/>
          <p:cNvSpPr/>
          <p:nvPr/>
        </p:nvSpPr>
        <p:spPr>
          <a:xfrm>
            <a:off x="3707765" y="4553585"/>
            <a:ext cx="1918970" cy="338554"/>
          </a:xfrm>
          <a:prstGeom prst="rect">
            <a:avLst/>
          </a:prstGeom>
          <a:noFill/>
          <a:ln/>
        </p:spPr>
        <p:txBody>
          <a:bodyPr wrap="square" lIns="91440" tIns="45720" rIns="91440" bIns="45720" rtlCol="0" anchor="t">
            <a:spAutoFit/>
          </a:bodyPr>
          <a:lstStyle/>
          <a:p>
            <a:pPr algn="ctr">
              <a:lnSpc>
                <a:spcPct val="100000"/>
              </a:lnSpc>
            </a:pPr>
            <a:r>
              <a:rPr lang="en-US" sz="1600">
                <a:solidFill>
                  <a:srgbClr val="000000"/>
                </a:solidFill>
                <a:latin typeface="MiSans" pitchFamily="34" charset="0"/>
                <a:ea typeface="MiSans" pitchFamily="34" charset="-122"/>
                <a:cs typeface="MiSans" pitchFamily="34" charset="-120"/>
              </a:rPr>
              <a:t>Sean Wong</a:t>
            </a:r>
            <a:endParaRPr lang="en-US" sz="1600" dirty="0"/>
          </a:p>
        </p:txBody>
      </p:sp>
      <p:sp>
        <p:nvSpPr>
          <p:cNvPr id="5" name="Text 2"/>
          <p:cNvSpPr/>
          <p:nvPr/>
        </p:nvSpPr>
        <p:spPr>
          <a:xfrm>
            <a:off x="6425565" y="4553585"/>
            <a:ext cx="1918970" cy="245467"/>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000000"/>
                </a:solidFill>
                <a:latin typeface="MiSans" pitchFamily="34" charset="0"/>
                <a:ea typeface="MiSans" pitchFamily="34" charset="-122"/>
                <a:cs typeface="MiSans" pitchFamily="34" charset="-120"/>
              </a:rPr>
              <a:t>2025.01.01</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322070"/>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01</a:t>
            </a:r>
            <a:endParaRPr lang="en-US" sz="1600" dirty="0"/>
          </a:p>
        </p:txBody>
      </p:sp>
      <p:sp>
        <p:nvSpPr>
          <p:cNvPr id="7" name="Text 3"/>
          <p:cNvSpPr/>
          <p:nvPr/>
        </p:nvSpPr>
        <p:spPr>
          <a:xfrm>
            <a:off x="5054600" y="3223895"/>
            <a:ext cx="6787515" cy="768350"/>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Kick-off &amp; Setup</a:t>
            </a: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8:03-d2nfa8p8bjvh7rlj0h4g.png"/>
          <p:cNvPicPr>
            <a:picLocks noChangeAspect="1"/>
          </p:cNvPicPr>
          <p:nvPr/>
        </p:nvPicPr>
        <p:blipFill>
          <a:blip r:embed="rId3"/>
          <a:srcRect l="50" r="50"/>
          <a:stretch/>
        </p:blipFill>
        <p:spPr>
          <a:xfrm>
            <a:off x="630555" y="1304290"/>
            <a:ext cx="3843020" cy="4770120"/>
          </a:xfrm>
          <a:prstGeom prst="rect">
            <a:avLst/>
          </a:prstGeom>
        </p:spPr>
      </p:pic>
      <p:sp>
        <p:nvSpPr>
          <p:cNvPr id="3" name="Shape 0"/>
          <p:cNvSpPr/>
          <p:nvPr/>
        </p:nvSpPr>
        <p:spPr>
          <a:xfrm>
            <a:off x="638810" y="6362065"/>
            <a:ext cx="215900" cy="215900"/>
          </a:xfrm>
          <a:prstGeom prst="roundRect">
            <a:avLst>
              <a:gd name="adj" fmla="val 50000"/>
            </a:avLst>
          </a:prstGeom>
          <a:solidFill>
            <a:srgbClr val="5E927D"/>
          </a:solidFill>
          <a:ln/>
        </p:spPr>
      </p:sp>
      <p:sp>
        <p:nvSpPr>
          <p:cNvPr id="4"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6"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rot="5400000">
            <a:off x="467360" y="410210"/>
            <a:ext cx="330200" cy="330200"/>
          </a:xfrm>
          <a:prstGeom prst="triangle">
            <a:avLst>
              <a:gd name="adj" fmla="val 50000"/>
            </a:avLst>
          </a:prstGeom>
          <a:solidFill>
            <a:srgbClr val="E0E9C9"/>
          </a:solidFill>
          <a:ln/>
        </p:spPr>
      </p:sp>
      <p:sp>
        <p:nvSpPr>
          <p:cNvPr id="8"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rot="5400000">
            <a:off x="594360" y="537210"/>
            <a:ext cx="330200" cy="330200"/>
          </a:xfrm>
          <a:prstGeom prst="triangle">
            <a:avLst>
              <a:gd name="adj" fmla="val 50000"/>
            </a:avLst>
          </a:prstGeom>
          <a:solidFill>
            <a:srgbClr val="5E927D"/>
          </a:solidFill>
          <a:ln/>
        </p:spPr>
      </p:sp>
      <p:sp>
        <p:nvSpPr>
          <p:cNvPr id="10"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8"/>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Why Python, Why Today</a:t>
            </a:r>
            <a:endParaRPr lang="en-US" sz="1600" dirty="0"/>
          </a:p>
        </p:txBody>
      </p:sp>
      <p:sp>
        <p:nvSpPr>
          <p:cNvPr id="12" name="Shape 9"/>
          <p:cNvSpPr/>
          <p:nvPr/>
        </p:nvSpPr>
        <p:spPr>
          <a:xfrm>
            <a:off x="3981450" y="5556885"/>
            <a:ext cx="668020" cy="727075"/>
          </a:xfrm>
          <a:prstGeom prst="roundRect">
            <a:avLst>
              <a:gd name="adj" fmla="val 10513"/>
            </a:avLst>
          </a:prstGeom>
          <a:solidFill>
            <a:srgbClr val="2F493E"/>
          </a:solidFill>
          <a:ln/>
        </p:spPr>
      </p:sp>
      <p:sp>
        <p:nvSpPr>
          <p:cNvPr id="13" name="Text 10"/>
          <p:cNvSpPr/>
          <p:nvPr/>
        </p:nvSpPr>
        <p:spPr>
          <a:xfrm>
            <a:off x="3981450" y="5556885"/>
            <a:ext cx="668020" cy="727075"/>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4871720" y="3249295"/>
            <a:ext cx="3194685" cy="2768600"/>
          </a:xfrm>
          <a:prstGeom prst="roundRect">
            <a:avLst>
              <a:gd name="adj" fmla="val 10513"/>
            </a:avLst>
          </a:prstGeom>
          <a:solidFill>
            <a:srgbClr val="FFFFFF"/>
          </a:solidFill>
          <a:ln w="12700">
            <a:solidFill>
              <a:srgbClr val="2F493E"/>
            </a:solidFill>
            <a:prstDash val="solid"/>
          </a:ln>
          <a:effectLst>
            <a:outerShdw blurRad="50800" dist="38100" dir="2700000" algn="bl" rotWithShape="0">
              <a:srgbClr val="000000">
                <a:alpha val="40000"/>
              </a:srgbClr>
            </a:outerShdw>
          </a:effectLst>
        </p:spPr>
      </p:sp>
      <p:sp>
        <p:nvSpPr>
          <p:cNvPr id="15" name="Text 12"/>
          <p:cNvSpPr/>
          <p:nvPr/>
        </p:nvSpPr>
        <p:spPr>
          <a:xfrm>
            <a:off x="4871720" y="3249295"/>
            <a:ext cx="3194685" cy="276860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8293100" y="3274695"/>
            <a:ext cx="3157220" cy="2757805"/>
          </a:xfrm>
          <a:prstGeom prst="roundRect">
            <a:avLst>
              <a:gd name="adj" fmla="val 10513"/>
            </a:avLst>
          </a:prstGeom>
          <a:solidFill>
            <a:srgbClr val="FFFFFF"/>
          </a:solidFill>
          <a:ln w="12700">
            <a:solidFill>
              <a:srgbClr val="2F493E"/>
            </a:solidFill>
            <a:prstDash val="solid"/>
          </a:ln>
          <a:effectLst>
            <a:outerShdw blurRad="50800" dist="38100" dir="2700000" algn="bl" rotWithShape="0">
              <a:srgbClr val="000000">
                <a:alpha val="40000"/>
              </a:srgbClr>
            </a:outerShdw>
          </a:effectLst>
        </p:spPr>
      </p:sp>
      <p:sp>
        <p:nvSpPr>
          <p:cNvPr id="17" name="Text 14"/>
          <p:cNvSpPr/>
          <p:nvPr/>
        </p:nvSpPr>
        <p:spPr>
          <a:xfrm>
            <a:off x="8293100" y="3274695"/>
            <a:ext cx="3157220" cy="2757805"/>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5"/>
          <p:cNvSpPr/>
          <p:nvPr/>
        </p:nvSpPr>
        <p:spPr>
          <a:xfrm rot="16200000">
            <a:off x="7375085" y="-742755"/>
            <a:ext cx="72000" cy="5166995"/>
          </a:xfrm>
          <a:prstGeom prst="parallelogram">
            <a:avLst>
              <a:gd name="adj" fmla="val 25000"/>
            </a:avLst>
          </a:prstGeom>
          <a:gradFill flip="none" rotWithShape="1">
            <a:gsLst>
              <a:gs pos="0">
                <a:srgbClr val="9CC0B1">
                  <a:alpha val="0"/>
                </a:srgbClr>
              </a:gs>
              <a:gs pos="28000">
                <a:srgbClr val="9CC0B1">
                  <a:alpha val="0"/>
                </a:srgbClr>
              </a:gs>
              <a:gs pos="100000">
                <a:srgbClr val="525E30"/>
              </a:gs>
            </a:gsLst>
            <a:lin ang="16200000" scaled="1"/>
          </a:gradFill>
          <a:ln/>
        </p:spPr>
      </p:sp>
      <p:sp>
        <p:nvSpPr>
          <p:cNvPr id="19" name="Text 16"/>
          <p:cNvSpPr/>
          <p:nvPr/>
        </p:nvSpPr>
        <p:spPr>
          <a:xfrm rot="16200000">
            <a:off x="7375085" y="-742755"/>
            <a:ext cx="72000" cy="5166995"/>
          </a:xfrm>
          <a:prstGeom prst="rect">
            <a:avLst/>
          </a:prstGeom>
          <a:noFill/>
          <a:ln/>
        </p:spPr>
        <p:txBody>
          <a:bodyPr wrap="square" lIns="45720" tIns="91440" rIns="91440" bIns="45720" rtlCol="0" anchor="ctr"/>
          <a:lstStyle/>
          <a:p>
            <a:pPr>
              <a:lnSpc>
                <a:spcPct val="100000"/>
              </a:lnSpc>
            </a:pPr>
            <a:endParaRPr lang="en-US" sz="1600" dirty="0"/>
          </a:p>
        </p:txBody>
      </p:sp>
      <p:sp>
        <p:nvSpPr>
          <p:cNvPr id="20" name="Text 17"/>
          <p:cNvSpPr/>
          <p:nvPr/>
        </p:nvSpPr>
        <p:spPr>
          <a:xfrm>
            <a:off x="2032000" y="1793240"/>
            <a:ext cx="4064000" cy="368300"/>
          </a:xfrm>
          <a:prstGeom prst="rect">
            <a:avLst/>
          </a:prstGeom>
          <a:noFill/>
          <a:ln/>
        </p:spPr>
        <p:txBody>
          <a:bodyPr wrap="square" lIns="91440" tIns="45720" rIns="91440" bIns="45720" rtlCol="0" anchor="t">
            <a:spAutoFit/>
          </a:bodyPr>
          <a:lstStyle/>
          <a:p>
            <a:pPr>
              <a:lnSpc>
                <a:spcPct val="100000"/>
              </a:lnSpc>
            </a:pPr>
            <a:r>
              <a:rPr lang="en-US" sz="1800" dirty="0">
                <a:solidFill>
                  <a:srgbClr val="000000"/>
                </a:solidFill>
                <a:latin typeface="MiSans" pitchFamily="34" charset="0"/>
                <a:ea typeface="MiSans" pitchFamily="34" charset="-122"/>
                <a:cs typeface="MiSans" pitchFamily="34" charset="-120"/>
              </a:rPr>
              <a:t> </a:t>
            </a:r>
            <a:endParaRPr lang="en-US" sz="1600" dirty="0"/>
          </a:p>
        </p:txBody>
      </p:sp>
      <p:sp>
        <p:nvSpPr>
          <p:cNvPr id="21" name="Text 18"/>
          <p:cNvSpPr/>
          <p:nvPr/>
        </p:nvSpPr>
        <p:spPr>
          <a:xfrm>
            <a:off x="4832985" y="1306195"/>
            <a:ext cx="6457315" cy="460375"/>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525E30"/>
                </a:solidFill>
                <a:latin typeface="MiSans" pitchFamily="34" charset="0"/>
                <a:ea typeface="MiSans" pitchFamily="34" charset="-122"/>
                <a:cs typeface="MiSans" pitchFamily="34" charset="-120"/>
              </a:rPr>
              <a:t>Python's Readability</a:t>
            </a:r>
            <a:endParaRPr lang="en-US" sz="1600" dirty="0"/>
          </a:p>
        </p:txBody>
      </p:sp>
      <p:sp>
        <p:nvSpPr>
          <p:cNvPr id="22" name="Text 19"/>
          <p:cNvSpPr/>
          <p:nvPr/>
        </p:nvSpPr>
        <p:spPr>
          <a:xfrm>
            <a:off x="4802505" y="1946275"/>
            <a:ext cx="6647815" cy="1209675"/>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Python is renowned for its readability, making it an ideal language for beginners. Its syntax is clean and intuitive, resembling everyday English, which allows for quick learning and efficient coding.</a:t>
            </a:r>
            <a:endParaRPr lang="en-US" sz="1600" dirty="0"/>
          </a:p>
        </p:txBody>
      </p:sp>
      <p:sp>
        <p:nvSpPr>
          <p:cNvPr id="23" name="Text 20"/>
          <p:cNvSpPr/>
          <p:nvPr/>
        </p:nvSpPr>
        <p:spPr>
          <a:xfrm>
            <a:off x="5048250" y="3419475"/>
            <a:ext cx="3100705" cy="281305"/>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Versatility Across Domains</a:t>
            </a:r>
            <a:endParaRPr lang="en-US" sz="1600" dirty="0"/>
          </a:p>
        </p:txBody>
      </p:sp>
      <p:sp>
        <p:nvSpPr>
          <p:cNvPr id="24" name="Text 21"/>
          <p:cNvSpPr/>
          <p:nvPr/>
        </p:nvSpPr>
        <p:spPr>
          <a:xfrm>
            <a:off x="5048250" y="3828415"/>
            <a:ext cx="2872740" cy="2236470"/>
          </a:xfrm>
          <a:prstGeom prst="rect">
            <a:avLst/>
          </a:prstGeom>
          <a:noFill/>
          <a:ln/>
        </p:spPr>
        <p:txBody>
          <a:bodyPr wrap="square" lIns="0" tIns="0" rIns="0" bIns="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Python excels in various fields, including web development, data science, automation, and artificial intelligence. This versatility ensures that learning Python opens doors to multiple career opportunities.</a:t>
            </a:r>
            <a:endParaRPr lang="en-US" sz="1600" dirty="0"/>
          </a:p>
        </p:txBody>
      </p:sp>
      <p:sp>
        <p:nvSpPr>
          <p:cNvPr id="25" name="Text 22"/>
          <p:cNvSpPr/>
          <p:nvPr/>
        </p:nvSpPr>
        <p:spPr>
          <a:xfrm>
            <a:off x="8337550" y="3419475"/>
            <a:ext cx="3100705" cy="281305"/>
          </a:xfrm>
          <a:prstGeom prst="rect">
            <a:avLst/>
          </a:prstGeom>
          <a:noFill/>
          <a:ln/>
        </p:spPr>
        <p:txBody>
          <a:bodyPr wrap="square" lIns="0" tIns="0" rIns="0" bIns="35941" rtlCol="0" anchor="b">
            <a:spAutoFit/>
          </a:bodyPr>
          <a:lstStyle/>
          <a:p>
            <a:pPr algn="just">
              <a:lnSpc>
                <a:spcPct val="100000"/>
              </a:lnSpc>
            </a:pPr>
            <a:r>
              <a:rPr lang="en-US" sz="1600" b="1" dirty="0">
                <a:solidFill>
                  <a:srgbClr val="000000"/>
                </a:solidFill>
                <a:latin typeface="MiSans" pitchFamily="34" charset="0"/>
                <a:ea typeface="MiSans" pitchFamily="34" charset="-122"/>
                <a:cs typeface="MiSans" pitchFamily="34" charset="-120"/>
              </a:rPr>
              <a:t>Single-Day Mastery Goal</a:t>
            </a:r>
            <a:endParaRPr lang="en-US" sz="1600" dirty="0"/>
          </a:p>
        </p:txBody>
      </p:sp>
      <p:sp>
        <p:nvSpPr>
          <p:cNvPr id="26" name="Text 23"/>
          <p:cNvSpPr/>
          <p:nvPr/>
        </p:nvSpPr>
        <p:spPr>
          <a:xfrm>
            <a:off x="8418195" y="3954780"/>
            <a:ext cx="2872740" cy="2236470"/>
          </a:xfrm>
          <a:prstGeom prst="rect">
            <a:avLst/>
          </a:prstGeom>
          <a:noFill/>
          <a:ln/>
        </p:spPr>
        <p:txBody>
          <a:bodyPr wrap="square" lIns="0" tIns="0" rIns="0" bIns="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Our goal for today is to empower every learner to write and run Python code confidently. By the end of this session, you will understand the basics and know where to continue your Python journey.</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8:00-d2nfa818bjvh7rlj0grg.png"/>
          <p:cNvPicPr>
            <a:picLocks noChangeAspect="1"/>
          </p:cNvPicPr>
          <p:nvPr/>
        </p:nvPicPr>
        <p:blipFill>
          <a:blip r:embed="rId3"/>
          <a:srcRect t="69" b="69"/>
          <a:stretch/>
        </p:blipFill>
        <p:spPr>
          <a:xfrm>
            <a:off x="0" y="4575175"/>
            <a:ext cx="12191365" cy="2282825"/>
          </a:xfrm>
          <a:prstGeom prst="rect">
            <a:avLst/>
          </a:prstGeom>
        </p:spPr>
      </p:pic>
      <p:sp>
        <p:nvSpPr>
          <p:cNvPr id="3" name="Shape 0"/>
          <p:cNvSpPr/>
          <p:nvPr/>
        </p:nvSpPr>
        <p:spPr>
          <a:xfrm>
            <a:off x="1128395" y="1508760"/>
            <a:ext cx="9935845" cy="4114800"/>
          </a:xfrm>
          <a:prstGeom prst="roundRect">
            <a:avLst>
              <a:gd name="adj" fmla="val 0"/>
            </a:avLst>
          </a:prstGeom>
          <a:solidFill>
            <a:srgbClr val="FFFFFF"/>
          </a:solidFill>
          <a:ln w="19050">
            <a:solidFill>
              <a:srgbClr val="9FB26A"/>
            </a:solidFill>
            <a:prstDash val="solid"/>
          </a:ln>
        </p:spPr>
      </p:sp>
      <p:sp>
        <p:nvSpPr>
          <p:cNvPr id="4" name="Text 1"/>
          <p:cNvSpPr/>
          <p:nvPr/>
        </p:nvSpPr>
        <p:spPr>
          <a:xfrm>
            <a:off x="1128395" y="1508760"/>
            <a:ext cx="9935845" cy="411480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1488317" y="3566160"/>
            <a:ext cx="9216000" cy="0"/>
          </a:xfrm>
          <a:prstGeom prst="line">
            <a:avLst/>
          </a:prstGeom>
          <a:noFill/>
          <a:ln w="12700">
            <a:solidFill>
              <a:srgbClr val="9FB26A"/>
            </a:solidFill>
            <a:prstDash val="dash"/>
            <a:headEnd type="none"/>
            <a:tailEnd type="none"/>
          </a:ln>
        </p:spPr>
      </p:sp>
      <p:sp>
        <p:nvSpPr>
          <p:cNvPr id="6" name="Shape 3"/>
          <p:cNvSpPr/>
          <p:nvPr/>
        </p:nvSpPr>
        <p:spPr>
          <a:xfrm rot="5400000">
            <a:off x="467360" y="410210"/>
            <a:ext cx="330200" cy="330200"/>
          </a:xfrm>
          <a:prstGeom prst="triangle">
            <a:avLst>
              <a:gd name="adj" fmla="val 50000"/>
            </a:avLst>
          </a:prstGeom>
          <a:solidFill>
            <a:srgbClr val="E0E9C9"/>
          </a:solidFill>
          <a:ln/>
        </p:spPr>
      </p:sp>
      <p:sp>
        <p:nvSpPr>
          <p:cNvPr id="7" name="Text 4"/>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5"/>
          <p:cNvSpPr/>
          <p:nvPr/>
        </p:nvSpPr>
        <p:spPr>
          <a:xfrm rot="5400000">
            <a:off x="594360" y="537210"/>
            <a:ext cx="330200" cy="330200"/>
          </a:xfrm>
          <a:prstGeom prst="triangle">
            <a:avLst>
              <a:gd name="adj" fmla="val 50000"/>
            </a:avLst>
          </a:prstGeom>
          <a:solidFill>
            <a:srgbClr val="5E927D"/>
          </a:solidFill>
          <a:ln/>
        </p:spPr>
      </p:sp>
      <p:sp>
        <p:nvSpPr>
          <p:cNvPr id="9" name="Text 6"/>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7"/>
          <p:cNvSpPr/>
          <p:nvPr/>
        </p:nvSpPr>
        <p:spPr>
          <a:xfrm>
            <a:off x="1090930" y="408940"/>
            <a:ext cx="10782935" cy="521970"/>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Zero-to-Run Install Checklist</a:t>
            </a:r>
            <a:endParaRPr lang="en-US" sz="1600" dirty="0"/>
          </a:p>
        </p:txBody>
      </p:sp>
      <p:sp>
        <p:nvSpPr>
          <p:cNvPr id="11" name="Shape 8"/>
          <p:cNvSpPr/>
          <p:nvPr/>
        </p:nvSpPr>
        <p:spPr>
          <a:xfrm>
            <a:off x="638810" y="6362065"/>
            <a:ext cx="215900" cy="215900"/>
          </a:xfrm>
          <a:prstGeom prst="roundRect">
            <a:avLst>
              <a:gd name="adj" fmla="val 50000"/>
            </a:avLst>
          </a:prstGeom>
          <a:solidFill>
            <a:srgbClr val="5E927D"/>
          </a:solidFill>
          <a:ln/>
        </p:spPr>
      </p:sp>
      <p:sp>
        <p:nvSpPr>
          <p:cNvPr id="12" name="Text 9"/>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14" name="Text 11"/>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5" name="Text 12"/>
          <p:cNvSpPr/>
          <p:nvPr/>
        </p:nvSpPr>
        <p:spPr>
          <a:xfrm>
            <a:off x="1448435" y="1863725"/>
            <a:ext cx="9272270" cy="398780"/>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Step-by-Step Installation</a:t>
            </a:r>
            <a:endParaRPr lang="en-US" sz="1600" dirty="0"/>
          </a:p>
        </p:txBody>
      </p:sp>
      <p:sp>
        <p:nvSpPr>
          <p:cNvPr id="16" name="Text 13"/>
          <p:cNvSpPr/>
          <p:nvPr/>
        </p:nvSpPr>
        <p:spPr>
          <a:xfrm>
            <a:off x="1448435" y="2273300"/>
            <a:ext cx="9295130" cy="929640"/>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Follow these steps to get started: Download Python from the official website, choose an IDE like VS Code or PyCharm, verify the PATH settings, and run your first line of code: print("Hello Python!").</a:t>
            </a:r>
            <a:endParaRPr lang="en-US" sz="1600" dirty="0"/>
          </a:p>
        </p:txBody>
      </p:sp>
      <p:sp>
        <p:nvSpPr>
          <p:cNvPr id="17" name="Text 14"/>
          <p:cNvSpPr/>
          <p:nvPr/>
        </p:nvSpPr>
        <p:spPr>
          <a:xfrm>
            <a:off x="1448435" y="3773805"/>
            <a:ext cx="9272270" cy="398780"/>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Platform-Specific Tips</a:t>
            </a:r>
            <a:endParaRPr lang="en-US" sz="1600" dirty="0"/>
          </a:p>
        </p:txBody>
      </p:sp>
      <p:sp>
        <p:nvSpPr>
          <p:cNvPr id="18" name="Text 15"/>
          <p:cNvSpPr/>
          <p:nvPr/>
        </p:nvSpPr>
        <p:spPr>
          <a:xfrm>
            <a:off x="1448435" y="4183380"/>
            <a:ext cx="9295130" cy="929640"/>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Ensure your setup is correct by checking platform-specific tips. Trainers will guide you through a live checklist to make sure everyone can execute code without issues.</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56-d2nfa718bjvh7rlj0gng.png"/>
          <p:cNvPicPr>
            <a:picLocks noChangeAspect="1"/>
          </p:cNvPicPr>
          <p:nvPr/>
        </p:nvPicPr>
        <p:blipFill>
          <a:blip r:embed="rId3">
            <a:alphaModFix amt="12000"/>
          </a:blip>
          <a:srcRect r="25396" b="24777"/>
          <a:stretch/>
        </p:blipFill>
        <p:spPr>
          <a:xfrm>
            <a:off x="0" y="0"/>
            <a:ext cx="12188825" cy="6857365"/>
          </a:xfrm>
          <a:prstGeom prst="rect">
            <a:avLst/>
          </a:prstGeom>
        </p:spPr>
      </p:pic>
      <p:sp>
        <p:nvSpPr>
          <p:cNvPr id="3" name="Shape 0"/>
          <p:cNvSpPr/>
          <p:nvPr/>
        </p:nvSpPr>
        <p:spPr>
          <a:xfrm>
            <a:off x="4493260" y="4312920"/>
            <a:ext cx="960120" cy="960120"/>
          </a:xfrm>
          <a:prstGeom prst="rect">
            <a:avLst/>
          </a:prstGeom>
          <a:solidFill>
            <a:srgbClr val="E0E9C9"/>
          </a:solidFill>
          <a:ln/>
        </p:spPr>
      </p:sp>
      <p:sp>
        <p:nvSpPr>
          <p:cNvPr id="4" name="Text 1"/>
          <p:cNvSpPr/>
          <p:nvPr/>
        </p:nvSpPr>
        <p:spPr>
          <a:xfrm>
            <a:off x="4493260" y="4312920"/>
            <a:ext cx="960120" cy="960120"/>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20:07:54-d2nfa6h8bjvh7rlj0glg.png"/>
          <p:cNvPicPr>
            <a:picLocks noChangeAspect="1"/>
          </p:cNvPicPr>
          <p:nvPr/>
        </p:nvPicPr>
        <p:blipFill>
          <a:blip r:embed="rId4"/>
          <a:srcRect t="51" b="51"/>
          <a:stretch/>
        </p:blipFill>
        <p:spPr>
          <a:xfrm>
            <a:off x="1096010" y="1706880"/>
            <a:ext cx="3843020" cy="3093720"/>
          </a:xfrm>
          <a:prstGeom prst="rect">
            <a:avLst/>
          </a:prstGeom>
        </p:spPr>
      </p:pic>
      <p:sp>
        <p:nvSpPr>
          <p:cNvPr id="6" name="Text 2"/>
          <p:cNvSpPr/>
          <p:nvPr/>
        </p:nvSpPr>
        <p:spPr>
          <a:xfrm>
            <a:off x="5979795" y="1837690"/>
            <a:ext cx="4088765" cy="1236067"/>
          </a:xfrm>
          <a:prstGeom prst="rect">
            <a:avLst/>
          </a:prstGeom>
          <a:noFill/>
          <a:ln/>
        </p:spPr>
        <p:txBody>
          <a:bodyPr wrap="square" lIns="91440" tIns="45720" rIns="91440" bIns="45720" rtlCol="0" anchor="t">
            <a:spAutoFit/>
          </a:bodyPr>
          <a:lstStyle/>
          <a:p>
            <a:pPr>
              <a:lnSpc>
                <a:spcPct val="100000"/>
              </a:lnSpc>
            </a:pPr>
            <a:r>
              <a:rPr lang="en-US" sz="8000" b="1" dirty="0">
                <a:solidFill>
                  <a:srgbClr val="000000"/>
                </a:solidFill>
                <a:latin typeface="MiSans" pitchFamily="34" charset="0"/>
                <a:ea typeface="MiSans" pitchFamily="34" charset="-122"/>
                <a:cs typeface="MiSans" pitchFamily="34" charset="-120"/>
              </a:rPr>
              <a:t>02</a:t>
            </a:r>
            <a:endParaRPr lang="en-US" sz="1600" dirty="0"/>
          </a:p>
        </p:txBody>
      </p:sp>
      <p:sp>
        <p:nvSpPr>
          <p:cNvPr id="7" name="Text 3"/>
          <p:cNvSpPr/>
          <p:nvPr/>
        </p:nvSpPr>
        <p:spPr>
          <a:xfrm>
            <a:off x="5054600" y="3223895"/>
            <a:ext cx="6787515" cy="683617"/>
          </a:xfrm>
          <a:prstGeom prst="rect">
            <a:avLst/>
          </a:prstGeom>
          <a:noFill/>
          <a:ln/>
        </p:spPr>
        <p:txBody>
          <a:bodyPr wrap="square" lIns="91440" tIns="45720" rIns="91440" bIns="45720" rtlCol="0" anchor="t">
            <a:spAutoFit/>
          </a:bodyPr>
          <a:lstStyle/>
          <a:p>
            <a:pPr algn="just">
              <a:lnSpc>
                <a:spcPct val="100000"/>
              </a:lnSpc>
            </a:pPr>
            <a:r>
              <a:rPr lang="en-US" sz="4400" b="1" dirty="0">
                <a:solidFill>
                  <a:srgbClr val="000000"/>
                </a:solidFill>
                <a:latin typeface="MiSans" pitchFamily="34" charset="0"/>
                <a:ea typeface="MiSans" pitchFamily="34" charset="-122"/>
                <a:cs typeface="MiSans" pitchFamily="34" charset="-120"/>
              </a:rPr>
              <a:t>Variables &amp; Types</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8810" y="6362065"/>
            <a:ext cx="215900" cy="215900"/>
          </a:xfrm>
          <a:prstGeom prst="roundRect">
            <a:avLst>
              <a:gd name="adj" fmla="val 50000"/>
            </a:avLst>
          </a:prstGeom>
          <a:solidFill>
            <a:srgbClr val="5E927D"/>
          </a:solidFill>
          <a:ln/>
        </p:spPr>
      </p:sp>
      <p:sp>
        <p:nvSpPr>
          <p:cNvPr id="3"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5"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5400000">
            <a:off x="467360" y="410210"/>
            <a:ext cx="330200" cy="330200"/>
          </a:xfrm>
          <a:prstGeom prst="triangle">
            <a:avLst>
              <a:gd name="adj" fmla="val 50000"/>
            </a:avLst>
          </a:prstGeom>
          <a:solidFill>
            <a:srgbClr val="E0E9C9"/>
          </a:solidFill>
          <a:ln/>
        </p:spPr>
      </p:sp>
      <p:sp>
        <p:nvSpPr>
          <p:cNvPr id="7"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rot="5400000">
            <a:off x="594360" y="537210"/>
            <a:ext cx="330200" cy="330200"/>
          </a:xfrm>
          <a:prstGeom prst="triangle">
            <a:avLst>
              <a:gd name="adj" fmla="val 50000"/>
            </a:avLst>
          </a:prstGeom>
          <a:solidFill>
            <a:srgbClr val="5E927D"/>
          </a:solidFill>
          <a:ln/>
        </p:spPr>
      </p:sp>
      <p:sp>
        <p:nvSpPr>
          <p:cNvPr id="9"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Naming Rules &amp; Memory Boxes</a:t>
            </a:r>
            <a:endParaRPr lang="en-US" sz="1600" dirty="0"/>
          </a:p>
        </p:txBody>
      </p:sp>
      <p:sp>
        <p:nvSpPr>
          <p:cNvPr id="11" name="Shape 9"/>
          <p:cNvSpPr/>
          <p:nvPr/>
        </p:nvSpPr>
        <p:spPr>
          <a:xfrm>
            <a:off x="6295390" y="5715"/>
            <a:ext cx="5893435" cy="6870065"/>
          </a:xfrm>
          <a:prstGeom prst="rect">
            <a:avLst/>
          </a:prstGeom>
          <a:solidFill>
            <a:srgbClr val="9FB26A"/>
          </a:solidFill>
          <a:ln/>
        </p:spPr>
      </p:sp>
      <p:sp>
        <p:nvSpPr>
          <p:cNvPr id="12" name="Text 10"/>
          <p:cNvSpPr/>
          <p:nvPr/>
        </p:nvSpPr>
        <p:spPr>
          <a:xfrm>
            <a:off x="6295390" y="5715"/>
            <a:ext cx="5893435" cy="6870065"/>
          </a:xfrm>
          <a:prstGeom prst="rect">
            <a:avLst/>
          </a:prstGeom>
          <a:noFill/>
          <a:ln/>
        </p:spPr>
        <p:txBody>
          <a:bodyPr wrap="square" lIns="45720" tIns="91440" rIns="91440" bIns="45720" rtlCol="0" anchor="ctr"/>
          <a:lstStyle/>
          <a:p>
            <a:pPr>
              <a:lnSpc>
                <a:spcPct val="100000"/>
              </a:lnSpc>
            </a:pPr>
            <a:endParaRPr lang="en-US" sz="1600" dirty="0"/>
          </a:p>
        </p:txBody>
      </p:sp>
      <p:pic>
        <p:nvPicPr>
          <p:cNvPr id="13" name="Image 0" descr="https://kimi-img.moonshot.cn/pub/slides/slides_tmpl/image/25-08-27-20:08:04-d2nfa918bjvh7rlj0h70.png"/>
          <p:cNvPicPr>
            <a:picLocks noChangeAspect="1"/>
          </p:cNvPicPr>
          <p:nvPr/>
        </p:nvPicPr>
        <p:blipFill>
          <a:blip r:embed="rId3"/>
          <a:srcRect t="79" b="79"/>
          <a:stretch/>
        </p:blipFill>
        <p:spPr>
          <a:xfrm>
            <a:off x="868680" y="1263015"/>
            <a:ext cx="5092065" cy="2806065"/>
          </a:xfrm>
          <a:prstGeom prst="rect">
            <a:avLst/>
          </a:prstGeom>
        </p:spPr>
      </p:pic>
      <p:sp>
        <p:nvSpPr>
          <p:cNvPr id="14" name="Shape 11"/>
          <p:cNvSpPr/>
          <p:nvPr/>
        </p:nvSpPr>
        <p:spPr>
          <a:xfrm>
            <a:off x="6600190" y="2602865"/>
            <a:ext cx="5184000" cy="0"/>
          </a:xfrm>
          <a:prstGeom prst="line">
            <a:avLst/>
          </a:prstGeom>
          <a:noFill/>
          <a:ln w="12700">
            <a:solidFill>
              <a:srgbClr val="FFFFFF"/>
            </a:solidFill>
            <a:prstDash val="dash"/>
            <a:headEnd type="none"/>
            <a:tailEnd type="none"/>
          </a:ln>
        </p:spPr>
      </p:sp>
      <p:sp>
        <p:nvSpPr>
          <p:cNvPr id="15" name="Shape 12"/>
          <p:cNvSpPr/>
          <p:nvPr/>
        </p:nvSpPr>
        <p:spPr>
          <a:xfrm>
            <a:off x="6650990" y="4485005"/>
            <a:ext cx="5184000" cy="0"/>
          </a:xfrm>
          <a:prstGeom prst="line">
            <a:avLst/>
          </a:prstGeom>
          <a:noFill/>
          <a:ln w="12700">
            <a:solidFill>
              <a:srgbClr val="FFFFFF"/>
            </a:solidFill>
            <a:prstDash val="dash"/>
            <a:headEnd type="none"/>
            <a:tailEnd type="none"/>
          </a:ln>
        </p:spPr>
      </p:sp>
      <p:sp>
        <p:nvSpPr>
          <p:cNvPr id="16" name="Text 13"/>
          <p:cNvSpPr/>
          <p:nvPr/>
        </p:nvSpPr>
        <p:spPr>
          <a:xfrm>
            <a:off x="6633845" y="972185"/>
            <a:ext cx="5043170" cy="245467"/>
          </a:xfrm>
          <a:prstGeom prst="rect">
            <a:avLst/>
          </a:prstGeom>
          <a:solidFill>
            <a:srgbClr val="FFFFFF">
              <a:alpha val="0"/>
            </a:srgbClr>
          </a:solidFill>
          <a:ln/>
        </p:spPr>
        <p:txBody>
          <a:bodyPr wrap="square" lIns="91440" tIns="45720" rIns="91440" bIns="45720" rtlCol="0" anchor="t">
            <a:spAutoFit/>
          </a:bodyPr>
          <a:lstStyle/>
          <a:p>
            <a:pPr>
              <a:lnSpc>
                <a:spcPct val="100000"/>
              </a:lnSpc>
            </a:pPr>
            <a:r>
              <a:rPr lang="en-US" sz="1600" b="1" dirty="0">
                <a:solidFill>
                  <a:srgbClr val="FFFFFF"/>
                </a:solidFill>
                <a:latin typeface="MiSans" pitchFamily="34" charset="0"/>
                <a:ea typeface="MiSans" pitchFamily="34" charset="-122"/>
                <a:cs typeface="MiSans" pitchFamily="34" charset="-120"/>
              </a:rPr>
              <a:t>Variable as Memory Labels</a:t>
            </a:r>
            <a:endParaRPr lang="en-US" sz="1600" dirty="0"/>
          </a:p>
        </p:txBody>
      </p:sp>
      <p:sp>
        <p:nvSpPr>
          <p:cNvPr id="17" name="Text 14"/>
          <p:cNvSpPr/>
          <p:nvPr/>
        </p:nvSpPr>
        <p:spPr>
          <a:xfrm>
            <a:off x="6633845" y="1259205"/>
            <a:ext cx="511175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Variables act as labels for memory boxes where data is stored. Think of them as pointers to values in memory, allowing you to manipulate and reference data easily.</a:t>
            </a:r>
            <a:endParaRPr lang="en-US" sz="1600" dirty="0"/>
          </a:p>
        </p:txBody>
      </p:sp>
      <p:sp>
        <p:nvSpPr>
          <p:cNvPr id="18" name="Text 15"/>
          <p:cNvSpPr/>
          <p:nvPr/>
        </p:nvSpPr>
        <p:spPr>
          <a:xfrm>
            <a:off x="868680" y="4203700"/>
            <a:ext cx="4944745" cy="284559"/>
          </a:xfrm>
          <a:prstGeom prst="rect">
            <a:avLst/>
          </a:prstGeom>
          <a:solidFill>
            <a:srgbClr val="FFFFFF">
              <a:alpha val="0"/>
            </a:srgbClr>
          </a:solidFill>
          <a:ln/>
        </p:spPr>
        <p:txBody>
          <a:bodyPr wrap="square" lIns="91440" tIns="45720" rIns="91440" bIns="45720" rtlCol="0" anchor="t">
            <a:spAutoFit/>
          </a:bodyPr>
          <a:lstStyle/>
          <a:p>
            <a:pPr algn="just">
              <a:lnSpc>
                <a:spcPct val="100000"/>
              </a:lnSpc>
            </a:pPr>
            <a:r>
              <a:rPr lang="en-US" sz="1800" b="1" dirty="0">
                <a:solidFill>
                  <a:srgbClr val="000000"/>
                </a:solidFill>
                <a:latin typeface="MiSans" pitchFamily="34" charset="0"/>
                <a:ea typeface="MiSans" pitchFamily="34" charset="-122"/>
                <a:cs typeface="MiSans" pitchFamily="34" charset="-120"/>
              </a:rPr>
              <a:t>Naming Conventions</a:t>
            </a:r>
            <a:endParaRPr lang="en-US" sz="1600" dirty="0"/>
          </a:p>
        </p:txBody>
      </p:sp>
      <p:sp>
        <p:nvSpPr>
          <p:cNvPr id="19" name="Text 16"/>
          <p:cNvSpPr/>
          <p:nvPr/>
        </p:nvSpPr>
        <p:spPr>
          <a:xfrm>
            <a:off x="868680" y="4635500"/>
            <a:ext cx="511175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Follow naming rules: start with a letter or underscore, avoid reserved keywords. Descriptive names like user_age are better than cryptic ones like x, enhancing code readability.</a:t>
            </a:r>
            <a:endParaRPr lang="en-US" sz="1600" dirty="0"/>
          </a:p>
        </p:txBody>
      </p:sp>
      <p:sp>
        <p:nvSpPr>
          <p:cNvPr id="20" name="Text 17"/>
          <p:cNvSpPr/>
          <p:nvPr/>
        </p:nvSpPr>
        <p:spPr>
          <a:xfrm>
            <a:off x="6633845" y="2830195"/>
            <a:ext cx="5161915" cy="245467"/>
          </a:xfrm>
          <a:prstGeom prst="rect">
            <a:avLst/>
          </a:prstGeom>
          <a:solidFill>
            <a:srgbClr val="FFFFFF">
              <a:alpha val="0"/>
            </a:srgbClr>
          </a:solidFill>
          <a:ln/>
        </p:spPr>
        <p:txBody>
          <a:bodyPr wrap="square" lIns="91440" tIns="45720" rIns="91440" bIns="45720" rtlCol="0" anchor="t">
            <a:spAutoFit/>
          </a:bodyPr>
          <a:lstStyle/>
          <a:p>
            <a:pPr>
              <a:lnSpc>
                <a:spcPct val="100000"/>
              </a:lnSpc>
            </a:pPr>
            <a:r>
              <a:rPr lang="en-US" sz="1600" b="1" dirty="0">
                <a:solidFill>
                  <a:srgbClr val="FFFFFF"/>
                </a:solidFill>
                <a:latin typeface="MiSans" pitchFamily="34" charset="0"/>
                <a:ea typeface="MiSans" pitchFamily="34" charset="-122"/>
                <a:cs typeface="MiSans" pitchFamily="34" charset="-120"/>
              </a:rPr>
              <a:t>Dynamic Typing</a:t>
            </a:r>
            <a:endParaRPr lang="en-US" sz="1600" dirty="0"/>
          </a:p>
        </p:txBody>
      </p:sp>
      <p:sp>
        <p:nvSpPr>
          <p:cNvPr id="21" name="Text 18"/>
          <p:cNvSpPr/>
          <p:nvPr/>
        </p:nvSpPr>
        <p:spPr>
          <a:xfrm>
            <a:off x="6633845" y="3141345"/>
            <a:ext cx="511175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Python uses dynamic typing, meaning you don't need to declare variable types explicitly. You can reassign variables to different types, but be cautious of type errors.</a:t>
            </a:r>
            <a:endParaRPr lang="en-US" sz="1600" dirty="0"/>
          </a:p>
        </p:txBody>
      </p:sp>
      <p:sp>
        <p:nvSpPr>
          <p:cNvPr id="22" name="Text 19"/>
          <p:cNvSpPr/>
          <p:nvPr/>
        </p:nvSpPr>
        <p:spPr>
          <a:xfrm>
            <a:off x="6633845" y="4712335"/>
            <a:ext cx="4817745" cy="245467"/>
          </a:xfrm>
          <a:prstGeom prst="rect">
            <a:avLst/>
          </a:prstGeom>
          <a:solidFill>
            <a:srgbClr val="FFFFFF">
              <a:alpha val="0"/>
            </a:srgbClr>
          </a:solidFill>
          <a:ln/>
        </p:spPr>
        <p:txBody>
          <a:bodyPr wrap="square" lIns="91440" tIns="45720" rIns="91440" bIns="45720" rtlCol="0" anchor="t">
            <a:spAutoFit/>
          </a:bodyPr>
          <a:lstStyle/>
          <a:p>
            <a:pPr>
              <a:lnSpc>
                <a:spcPct val="100000"/>
              </a:lnSpc>
            </a:pPr>
            <a:r>
              <a:rPr lang="en-US" sz="1600" b="1" dirty="0">
                <a:solidFill>
                  <a:srgbClr val="FFFFFF"/>
                </a:solidFill>
                <a:latin typeface="MiSans" pitchFamily="34" charset="0"/>
                <a:ea typeface="MiSans" pitchFamily="34" charset="-122"/>
                <a:cs typeface="MiSans" pitchFamily="34" charset="-120"/>
              </a:rPr>
              <a:t>REPL Demos</a:t>
            </a:r>
            <a:endParaRPr lang="en-US" sz="1600" dirty="0"/>
          </a:p>
        </p:txBody>
      </p:sp>
      <p:sp>
        <p:nvSpPr>
          <p:cNvPr id="23" name="Text 20"/>
          <p:cNvSpPr/>
          <p:nvPr/>
        </p:nvSpPr>
        <p:spPr>
          <a:xfrm>
            <a:off x="6633845" y="4988560"/>
            <a:ext cx="511175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FFFFFF"/>
                </a:solidFill>
                <a:latin typeface="MiSans" pitchFamily="34" charset="0"/>
                <a:ea typeface="MiSans" pitchFamily="34" charset="-122"/>
                <a:cs typeface="MiSans" pitchFamily="34" charset="-120"/>
              </a:rPr>
              <a:t>Use the REPL to see variables in action. Assign values, check their types with type(), and observe how reassignment works without needing to declare types.</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400000">
            <a:off x="467360" y="410210"/>
            <a:ext cx="330200" cy="330200"/>
          </a:xfrm>
          <a:prstGeom prst="triangle">
            <a:avLst>
              <a:gd name="adj" fmla="val 50000"/>
            </a:avLst>
          </a:prstGeom>
          <a:solidFill>
            <a:srgbClr val="E0E9C9"/>
          </a:solidFill>
          <a:ln/>
        </p:spPr>
      </p:sp>
      <p:sp>
        <p:nvSpPr>
          <p:cNvPr id="3" name="Text 1"/>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rot="5400000">
            <a:off x="594360" y="537210"/>
            <a:ext cx="330200" cy="330200"/>
          </a:xfrm>
          <a:prstGeom prst="triangle">
            <a:avLst>
              <a:gd name="adj" fmla="val 50000"/>
            </a:avLst>
          </a:prstGeom>
          <a:solidFill>
            <a:srgbClr val="5E927D"/>
          </a:solidFill>
          <a:ln/>
        </p:spPr>
      </p:sp>
      <p:sp>
        <p:nvSpPr>
          <p:cNvPr id="5" name="Text 3"/>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Text 4"/>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Numbers Strings Booleans</a:t>
            </a:r>
            <a:endParaRPr lang="en-US" sz="1600" dirty="0"/>
          </a:p>
        </p:txBody>
      </p:sp>
      <p:sp>
        <p:nvSpPr>
          <p:cNvPr id="7" name="Shape 5"/>
          <p:cNvSpPr/>
          <p:nvPr/>
        </p:nvSpPr>
        <p:spPr>
          <a:xfrm>
            <a:off x="1223645" y="2793365"/>
            <a:ext cx="4838065" cy="0"/>
          </a:xfrm>
          <a:prstGeom prst="line">
            <a:avLst/>
          </a:prstGeom>
          <a:noFill/>
          <a:ln w="19050">
            <a:solidFill>
              <a:srgbClr val="5E927D"/>
            </a:solidFill>
            <a:prstDash val="solid"/>
            <a:headEnd type="none"/>
            <a:tailEnd type="none"/>
          </a:ln>
        </p:spPr>
      </p:sp>
      <p:sp>
        <p:nvSpPr>
          <p:cNvPr id="8" name="Shape 6"/>
          <p:cNvSpPr/>
          <p:nvPr/>
        </p:nvSpPr>
        <p:spPr>
          <a:xfrm>
            <a:off x="638810" y="6362065"/>
            <a:ext cx="215900" cy="215900"/>
          </a:xfrm>
          <a:prstGeom prst="roundRect">
            <a:avLst>
              <a:gd name="adj" fmla="val 50000"/>
            </a:avLst>
          </a:prstGeom>
          <a:solidFill>
            <a:srgbClr val="5E927D"/>
          </a:solidFill>
          <a:ln/>
        </p:spPr>
      </p:sp>
      <p:sp>
        <p:nvSpPr>
          <p:cNvPr id="9" name="Text 7"/>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8"/>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11" name="Text 9"/>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pic>
        <p:nvPicPr>
          <p:cNvPr id="12" name="Image 0" descr="https://kimi-img.moonshot.cn/pub/slides/slides_tmpl/image/25-08-27-20:07:56-d2nfa718bjvh7rlj0gmg.jpg"/>
          <p:cNvPicPr>
            <a:picLocks noChangeAspect="1"/>
          </p:cNvPicPr>
          <p:nvPr/>
        </p:nvPicPr>
        <p:blipFill>
          <a:blip r:embed="rId3"/>
          <a:srcRect t="7" b="7"/>
          <a:stretch/>
        </p:blipFill>
        <p:spPr>
          <a:xfrm>
            <a:off x="7620000" y="0"/>
            <a:ext cx="4572000" cy="6858000"/>
          </a:xfrm>
          <a:prstGeom prst="rect">
            <a:avLst/>
          </a:prstGeom>
        </p:spPr>
      </p:pic>
      <p:sp>
        <p:nvSpPr>
          <p:cNvPr id="13" name="Text 10"/>
          <p:cNvSpPr/>
          <p:nvPr/>
        </p:nvSpPr>
        <p:spPr>
          <a:xfrm>
            <a:off x="1223645" y="2183765"/>
            <a:ext cx="4832350" cy="368300"/>
          </a:xfrm>
          <a:prstGeom prst="rect">
            <a:avLst/>
          </a:prstGeom>
          <a:noFill/>
          <a:ln/>
        </p:spPr>
        <p:txBody>
          <a:bodyPr wrap="square" lIns="91440" tIns="45720" rIns="91440" bIns="45720" rtlCol="0" anchor="t">
            <a:spAutoFit/>
          </a:bodyPr>
          <a:lstStyle/>
          <a:p>
            <a:pPr algn="just">
              <a:lnSpc>
                <a:spcPct val="100000"/>
              </a:lnSpc>
            </a:pPr>
            <a:r>
              <a:rPr lang="en-US" sz="2400" b="1" dirty="0">
                <a:solidFill>
                  <a:srgbClr val="5E927D"/>
                </a:solidFill>
                <a:latin typeface="MiSans" pitchFamily="34" charset="0"/>
                <a:ea typeface="MiSans" pitchFamily="34" charset="-122"/>
                <a:cs typeface="MiSans" pitchFamily="34" charset="-120"/>
              </a:rPr>
              <a:t>Foundational Scalar Types</a:t>
            </a:r>
            <a:endParaRPr lang="en-US" sz="1600" dirty="0"/>
          </a:p>
        </p:txBody>
      </p:sp>
      <p:sp>
        <p:nvSpPr>
          <p:cNvPr id="14" name="Text 11"/>
          <p:cNvSpPr/>
          <p:nvPr/>
        </p:nvSpPr>
        <p:spPr>
          <a:xfrm>
            <a:off x="1223645" y="2971800"/>
            <a:ext cx="4838700" cy="1783159"/>
          </a:xfrm>
          <a:prstGeom prst="rect">
            <a:avLst/>
          </a:prstGeom>
          <a:noFill/>
          <a:ln/>
        </p:spPr>
        <p:txBody>
          <a:bodyPr wrap="square" lIns="91440" tIns="45720" rIns="91440" bIns="45720" rtlCol="0" anchor="t">
            <a:spAutoFit/>
          </a:bodyPr>
          <a:lstStyle/>
          <a:p>
            <a:pPr>
              <a:lnSpc>
                <a:spcPct val="130000"/>
              </a:lnSpc>
            </a:pPr>
            <a:r>
              <a:rPr lang="en-US" sz="1800" dirty="0">
                <a:solidFill>
                  <a:srgbClr val="000000"/>
                </a:solidFill>
                <a:latin typeface="MiSans" pitchFamily="34" charset="0"/>
                <a:ea typeface="MiSans" pitchFamily="34" charset="-122"/>
                <a:cs typeface="MiSans" pitchFamily="34" charset="-120"/>
              </a:rPr>
              <a:t>Explore the core scalar types: integers for whole numbers, floats for decimals, strings for text, and booleans for true/false values. Each type has unique operations and behaviors.</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638810" y="6362065"/>
            <a:ext cx="215900" cy="215900"/>
          </a:xfrm>
          <a:prstGeom prst="roundRect">
            <a:avLst>
              <a:gd name="adj" fmla="val 50000"/>
            </a:avLst>
          </a:prstGeom>
          <a:solidFill>
            <a:srgbClr val="5E927D"/>
          </a:solidFill>
          <a:ln/>
        </p:spPr>
      </p:sp>
      <p:sp>
        <p:nvSpPr>
          <p:cNvPr id="3" name="Text 1"/>
          <p:cNvSpPr/>
          <p:nvPr/>
        </p:nvSpPr>
        <p:spPr>
          <a:xfrm>
            <a:off x="638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4" name="Shape 2"/>
          <p:cNvSpPr/>
          <p:nvPr/>
        </p:nvSpPr>
        <p:spPr>
          <a:xfrm>
            <a:off x="765810" y="6362065"/>
            <a:ext cx="215900" cy="215900"/>
          </a:xfrm>
          <a:prstGeom prst="roundRect">
            <a:avLst>
              <a:gd name="adj" fmla="val 50000"/>
            </a:avLst>
          </a:prstGeom>
          <a:solidFill>
            <a:srgbClr val="000000">
              <a:alpha val="0"/>
            </a:srgbClr>
          </a:solidFill>
          <a:ln w="19050">
            <a:solidFill>
              <a:srgbClr val="5E927D"/>
            </a:solidFill>
            <a:prstDash val="solid"/>
          </a:ln>
        </p:spPr>
      </p:sp>
      <p:sp>
        <p:nvSpPr>
          <p:cNvPr id="5" name="Text 3"/>
          <p:cNvSpPr/>
          <p:nvPr/>
        </p:nvSpPr>
        <p:spPr>
          <a:xfrm>
            <a:off x="765810" y="6362065"/>
            <a:ext cx="215900" cy="21590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4"/>
          <p:cNvSpPr/>
          <p:nvPr/>
        </p:nvSpPr>
        <p:spPr>
          <a:xfrm rot="5400000">
            <a:off x="467360" y="410210"/>
            <a:ext cx="330200" cy="330200"/>
          </a:xfrm>
          <a:prstGeom prst="triangle">
            <a:avLst>
              <a:gd name="adj" fmla="val 50000"/>
            </a:avLst>
          </a:prstGeom>
          <a:solidFill>
            <a:srgbClr val="E0E9C9"/>
          </a:solidFill>
          <a:ln/>
        </p:spPr>
      </p:sp>
      <p:sp>
        <p:nvSpPr>
          <p:cNvPr id="7" name="Text 5"/>
          <p:cNvSpPr/>
          <p:nvPr/>
        </p:nvSpPr>
        <p:spPr>
          <a:xfrm rot="5400000">
            <a:off x="467360" y="410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6"/>
          <p:cNvSpPr/>
          <p:nvPr/>
        </p:nvSpPr>
        <p:spPr>
          <a:xfrm rot="5400000">
            <a:off x="594360" y="537210"/>
            <a:ext cx="330200" cy="330200"/>
          </a:xfrm>
          <a:prstGeom prst="triangle">
            <a:avLst>
              <a:gd name="adj" fmla="val 50000"/>
            </a:avLst>
          </a:prstGeom>
          <a:solidFill>
            <a:srgbClr val="5E927D"/>
          </a:solidFill>
          <a:ln/>
        </p:spPr>
      </p:sp>
      <p:sp>
        <p:nvSpPr>
          <p:cNvPr id="9" name="Text 7"/>
          <p:cNvSpPr/>
          <p:nvPr/>
        </p:nvSpPr>
        <p:spPr>
          <a:xfrm rot="5400000">
            <a:off x="594360" y="537210"/>
            <a:ext cx="330200" cy="3302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Text 8"/>
          <p:cNvSpPr/>
          <p:nvPr/>
        </p:nvSpPr>
        <p:spPr>
          <a:xfrm>
            <a:off x="1090930" y="408940"/>
            <a:ext cx="10782935" cy="429617"/>
          </a:xfrm>
          <a:prstGeom prst="rect">
            <a:avLst/>
          </a:prstGeom>
          <a:noFill/>
          <a:ln/>
        </p:spPr>
        <p:txBody>
          <a:bodyPr wrap="square" lIns="91440" tIns="45720" rIns="91440" bIns="45720" rtlCol="0" anchor="t">
            <a:spAutoFit/>
          </a:bodyPr>
          <a:lstStyle/>
          <a:p>
            <a:pPr algn="just">
              <a:lnSpc>
                <a:spcPct val="100000"/>
              </a:lnSpc>
            </a:pPr>
            <a:r>
              <a:rPr lang="en-US" sz="2800" b="1" dirty="0">
                <a:solidFill>
                  <a:srgbClr val="2F493E"/>
                </a:solidFill>
                <a:latin typeface="MiSans" pitchFamily="34" charset="0"/>
                <a:ea typeface="MiSans" pitchFamily="34" charset="-122"/>
                <a:cs typeface="MiSans" pitchFamily="34" charset="-120"/>
              </a:rPr>
              <a:t>Lists Tuples Mutability</a:t>
            </a:r>
            <a:endParaRPr lang="en-US" sz="1600" dirty="0"/>
          </a:p>
        </p:txBody>
      </p:sp>
      <p:sp>
        <p:nvSpPr>
          <p:cNvPr id="11" name="Shape 9"/>
          <p:cNvSpPr/>
          <p:nvPr/>
        </p:nvSpPr>
        <p:spPr>
          <a:xfrm>
            <a:off x="0" y="6325235"/>
            <a:ext cx="12190730" cy="534035"/>
          </a:xfrm>
          <a:prstGeom prst="rect">
            <a:avLst/>
          </a:prstGeom>
          <a:solidFill>
            <a:srgbClr val="B4CA7C"/>
          </a:solidFill>
          <a:ln/>
        </p:spPr>
      </p:sp>
      <p:sp>
        <p:nvSpPr>
          <p:cNvPr id="12" name="Text 10"/>
          <p:cNvSpPr/>
          <p:nvPr/>
        </p:nvSpPr>
        <p:spPr>
          <a:xfrm>
            <a:off x="0" y="6325235"/>
            <a:ext cx="12190730" cy="534035"/>
          </a:xfrm>
          <a:prstGeom prst="rect">
            <a:avLst/>
          </a:prstGeom>
          <a:noFill/>
          <a:ln/>
        </p:spPr>
        <p:txBody>
          <a:bodyPr wrap="square" lIns="45720" tIns="91440" rIns="91440" bIns="45720" rtlCol="0" anchor="ctr"/>
          <a:lstStyle/>
          <a:p>
            <a:pPr>
              <a:lnSpc>
                <a:spcPct val="100000"/>
              </a:lnSpc>
            </a:pPr>
            <a:endParaRPr lang="en-US" sz="1600" dirty="0"/>
          </a:p>
        </p:txBody>
      </p:sp>
      <p:pic>
        <p:nvPicPr>
          <p:cNvPr id="13" name="Image 0" descr="https://kimi-img.moonshot.cn/pub/slides/slides_tmpl/image/25-08-27-20:08:02-d2nfa8h8bjvh7rlj0h10.jpg"/>
          <p:cNvPicPr>
            <a:picLocks noChangeAspect="1"/>
          </p:cNvPicPr>
          <p:nvPr/>
        </p:nvPicPr>
        <p:blipFill>
          <a:blip r:embed="rId3"/>
          <a:srcRect l="31" r="31"/>
          <a:stretch/>
        </p:blipFill>
        <p:spPr>
          <a:xfrm>
            <a:off x="594360" y="1397000"/>
            <a:ext cx="3088640" cy="4606290"/>
          </a:xfrm>
          <a:prstGeom prst="rect">
            <a:avLst/>
          </a:prstGeom>
        </p:spPr>
      </p:pic>
      <p:sp>
        <p:nvSpPr>
          <p:cNvPr id="14" name="Shape 11"/>
          <p:cNvSpPr/>
          <p:nvPr/>
        </p:nvSpPr>
        <p:spPr>
          <a:xfrm>
            <a:off x="3796030" y="1413510"/>
            <a:ext cx="8031480" cy="4602480"/>
          </a:xfrm>
          <a:prstGeom prst="rect">
            <a:avLst/>
          </a:prstGeom>
          <a:solidFill>
            <a:srgbClr val="000000">
              <a:alpha val="0"/>
            </a:srgbClr>
          </a:solidFill>
          <a:ln w="19050">
            <a:solidFill>
              <a:srgbClr val="9FB26A"/>
            </a:solidFill>
            <a:prstDash val="solid"/>
          </a:ln>
        </p:spPr>
      </p:sp>
      <p:sp>
        <p:nvSpPr>
          <p:cNvPr id="15" name="Text 12"/>
          <p:cNvSpPr/>
          <p:nvPr/>
        </p:nvSpPr>
        <p:spPr>
          <a:xfrm>
            <a:off x="3796030" y="1413510"/>
            <a:ext cx="8031480" cy="460248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3"/>
          <p:cNvSpPr/>
          <p:nvPr/>
        </p:nvSpPr>
        <p:spPr>
          <a:xfrm>
            <a:off x="4067175" y="2952115"/>
            <a:ext cx="7560310" cy="0"/>
          </a:xfrm>
          <a:prstGeom prst="line">
            <a:avLst/>
          </a:prstGeom>
          <a:noFill/>
          <a:ln w="12700">
            <a:solidFill>
              <a:srgbClr val="9FB26A"/>
            </a:solidFill>
            <a:prstDash val="dash"/>
            <a:headEnd type="none"/>
            <a:tailEnd type="none"/>
          </a:ln>
        </p:spPr>
      </p:sp>
      <p:sp>
        <p:nvSpPr>
          <p:cNvPr id="17" name="Shape 14"/>
          <p:cNvSpPr/>
          <p:nvPr/>
        </p:nvSpPr>
        <p:spPr>
          <a:xfrm>
            <a:off x="4067175" y="4481830"/>
            <a:ext cx="7560310" cy="0"/>
          </a:xfrm>
          <a:prstGeom prst="line">
            <a:avLst/>
          </a:prstGeom>
          <a:noFill/>
          <a:ln w="12700">
            <a:solidFill>
              <a:srgbClr val="9FB26A"/>
            </a:solidFill>
            <a:prstDash val="dash"/>
            <a:headEnd type="none"/>
            <a:tailEnd type="none"/>
          </a:ln>
        </p:spPr>
      </p:sp>
      <p:sp>
        <p:nvSpPr>
          <p:cNvPr id="18" name="Text 15"/>
          <p:cNvSpPr/>
          <p:nvPr/>
        </p:nvSpPr>
        <p:spPr>
          <a:xfrm>
            <a:off x="4038600" y="1572895"/>
            <a:ext cx="7617460" cy="306784"/>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Ordered Collections</a:t>
            </a:r>
            <a:endParaRPr lang="en-US" sz="1600" dirty="0"/>
          </a:p>
        </p:txBody>
      </p:sp>
      <p:sp>
        <p:nvSpPr>
          <p:cNvPr id="19" name="Text 16"/>
          <p:cNvSpPr/>
          <p:nvPr/>
        </p:nvSpPr>
        <p:spPr>
          <a:xfrm>
            <a:off x="4038600" y="1941830"/>
            <a:ext cx="761619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Lists and tuples are ordered collections. Lists are mutable, allowing you to add or remove elements, while tuples are immutable and hashable, making them suitable for keys in dictionaries.</a:t>
            </a:r>
            <a:endParaRPr lang="en-US" sz="1600" dirty="0"/>
          </a:p>
        </p:txBody>
      </p:sp>
      <p:sp>
        <p:nvSpPr>
          <p:cNvPr id="20" name="Text 17"/>
          <p:cNvSpPr/>
          <p:nvPr/>
        </p:nvSpPr>
        <p:spPr>
          <a:xfrm>
            <a:off x="4038600" y="3102610"/>
            <a:ext cx="7617460" cy="306784"/>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Slicing Syntax</a:t>
            </a:r>
            <a:endParaRPr lang="en-US" sz="1600" dirty="0"/>
          </a:p>
        </p:txBody>
      </p:sp>
      <p:sp>
        <p:nvSpPr>
          <p:cNvPr id="21" name="Text 18"/>
          <p:cNvSpPr/>
          <p:nvPr/>
        </p:nvSpPr>
        <p:spPr>
          <a:xfrm>
            <a:off x="4038600" y="3471545"/>
            <a:ext cx="761619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Learn slicing syntax to extract parts of lists and tuples. Use indices to access elements, and nested structures to organize complex data. Slicing helps in manipulating collections efficiently.</a:t>
            </a:r>
            <a:endParaRPr lang="en-US" sz="1600" dirty="0"/>
          </a:p>
        </p:txBody>
      </p:sp>
      <p:sp>
        <p:nvSpPr>
          <p:cNvPr id="22" name="Text 19"/>
          <p:cNvSpPr/>
          <p:nvPr/>
        </p:nvSpPr>
        <p:spPr>
          <a:xfrm>
            <a:off x="4038600" y="4632325"/>
            <a:ext cx="7617460" cy="306784"/>
          </a:xfrm>
          <a:prstGeom prst="rect">
            <a:avLst/>
          </a:prstGeom>
          <a:noFill/>
          <a:ln/>
        </p:spPr>
        <p:txBody>
          <a:bodyPr wrap="square" lIns="91440" tIns="45720" rIns="91440" bIns="45720" rtlCol="0" anchor="t">
            <a:spAutoFit/>
          </a:bodyPr>
          <a:lstStyle/>
          <a:p>
            <a:pPr algn="just">
              <a:lnSpc>
                <a:spcPct val="100000"/>
              </a:lnSpc>
            </a:pPr>
            <a:r>
              <a:rPr lang="en-US" sz="2000" b="1" dirty="0">
                <a:solidFill>
                  <a:srgbClr val="5E927D"/>
                </a:solidFill>
                <a:latin typeface="MiSans" pitchFamily="34" charset="0"/>
                <a:ea typeface="MiSans" pitchFamily="34" charset="-122"/>
                <a:cs typeface="MiSans" pitchFamily="34" charset="-120"/>
              </a:rPr>
              <a:t>Type and ID Checks</a:t>
            </a:r>
            <a:endParaRPr lang="en-US" sz="1600" dirty="0"/>
          </a:p>
        </p:txBody>
      </p:sp>
      <p:sp>
        <p:nvSpPr>
          <p:cNvPr id="23" name="Text 20"/>
          <p:cNvSpPr/>
          <p:nvPr/>
        </p:nvSpPr>
        <p:spPr>
          <a:xfrm>
            <a:off x="4038600" y="5001260"/>
            <a:ext cx="7616190" cy="857647"/>
          </a:xfrm>
          <a:prstGeom prst="rect">
            <a:avLst/>
          </a:prstGeom>
          <a:noFill/>
          <a:ln/>
        </p:spPr>
        <p:txBody>
          <a:bodyPr wrap="square" lIns="91440" tIns="45720" rIns="91440" bIns="45720" rtlCol="0" anchor="t">
            <a:spAutoFit/>
          </a:bodyPr>
          <a:lstStyle/>
          <a:p>
            <a:pPr>
              <a:lnSpc>
                <a:spcPct val="130000"/>
              </a:lnSpc>
            </a:pPr>
            <a:r>
              <a:rPr lang="en-US" sz="1400" dirty="0">
                <a:solidFill>
                  <a:srgbClr val="2B2F36"/>
                </a:solidFill>
                <a:latin typeface="MiSans" pitchFamily="34" charset="0"/>
                <a:ea typeface="MiSans" pitchFamily="34" charset="-122"/>
                <a:cs typeface="MiSans" pitchFamily="34" charset="-120"/>
              </a:rPr>
              <a:t>Use type() to verify data types and id() to check memory addresses. Observe how modifying a list changes its id, while tuples remain unchanged, demonstrating mutability differences.</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44546A"/>
      </a:dk2>
      <a:lt2>
        <a:srgbClr val="E7E6E6"/>
      </a:lt2>
      <a:accent1>
        <a:srgbClr val="5E927D"/>
      </a:accent1>
      <a:accent2>
        <a:srgbClr val="9FB26A"/>
      </a:accent2>
      <a:accent3>
        <a:srgbClr val="E0E9C9"/>
      </a:accent3>
      <a:accent4>
        <a:srgbClr val="1D4621"/>
      </a:accent4>
      <a:accent5>
        <a:srgbClr val="E0F0E7"/>
      </a:accent5>
      <a:accent6>
        <a:srgbClr val="58585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1151</Words>
  <Application>Microsoft Office PowerPoint</Application>
  <PresentationFormat>Widescreen</PresentationFormat>
  <Paragraphs>134</Paragraphs>
  <Slides>21</Slides>
  <Notes>21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MiSans</vt:lpstr>
      <vt:lpstr>Arial</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Weekend Sprint: Day-1 Core</dc:title>
  <dc:subject>Python Weekend Sprint: Day-1 Core</dc:subject>
  <dc:creator>Kimi</dc:creator>
  <cp:lastModifiedBy>Sean</cp:lastModifiedBy>
  <cp:revision>3</cp:revision>
  <dcterms:created xsi:type="dcterms:W3CDTF">2025-12-04T02:18:11Z</dcterms:created>
  <dcterms:modified xsi:type="dcterms:W3CDTF">2025-12-04T02:32:03Z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{"Label":"Python Weekend Sprint: Day-1 Core","ContentProducer":"001191110108MACG2KBH8F10000","ProduceID":"d4oetjftuanpt7dhar2g","ReservedCode1":"","ContentPropagator":"001191110108MACG2KBH8F20000","PropagateID":"d4oetjftuanpt7dhar2g","ReservedCode2":""}</vt:lpwstr>
  </property>
</Properties>
</file>